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7"/>
  </p:notesMasterIdLst>
  <p:sldIdLst>
    <p:sldId id="6982" r:id="rId2"/>
    <p:sldId id="7199" r:id="rId3"/>
    <p:sldId id="7203" r:id="rId4"/>
    <p:sldId id="7204" r:id="rId5"/>
    <p:sldId id="7031" r:id="rId6"/>
    <p:sldId id="7205" r:id="rId7"/>
    <p:sldId id="7209" r:id="rId8"/>
    <p:sldId id="7210" r:id="rId9"/>
    <p:sldId id="7232" r:id="rId10"/>
    <p:sldId id="7233" r:id="rId11"/>
    <p:sldId id="7234" r:id="rId12"/>
    <p:sldId id="7236" r:id="rId13"/>
    <p:sldId id="7225" r:id="rId14"/>
    <p:sldId id="7226" r:id="rId15"/>
    <p:sldId id="7314" r:id="rId16"/>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jdan Alenzi" initials="WA" lastIdx="1" clrIdx="0">
    <p:extLst>
      <p:ext uri="{19B8F6BF-5375-455C-9EA6-DF929625EA0E}">
        <p15:presenceInfo xmlns:p15="http://schemas.microsoft.com/office/powerpoint/2012/main" userId="S::wajdan@mst3don.com::dfd9b523-3768-45ba-a8c3-c14d137a36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2022" autoAdjust="0"/>
    <p:restoredTop sz="86417" autoAdjust="0"/>
  </p:normalViewPr>
  <p:slideViewPr>
    <p:cSldViewPr snapToGrid="0">
      <p:cViewPr varScale="1">
        <p:scale>
          <a:sx n="58" d="100"/>
          <a:sy n="58" d="100"/>
        </p:scale>
        <p:origin x="78" y="894"/>
      </p:cViewPr>
      <p:guideLst/>
    </p:cSldViewPr>
  </p:slideViewPr>
  <p:outlineViewPr>
    <p:cViewPr>
      <p:scale>
        <a:sx n="33" d="100"/>
        <a:sy n="33" d="100"/>
      </p:scale>
      <p:origin x="0" y="-474"/>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F623CF-24A9-4CB9-B6A8-F3CE8902E79B}"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pPr rtl="1"/>
          <a:endParaRPr lang="ar-SA"/>
        </a:p>
      </dgm:t>
    </dgm:pt>
    <dgm:pt modelId="{48710F3E-C269-4AD0-9270-B5D68C0D7E37}" type="pres">
      <dgm:prSet presAssocID="{2AF623CF-24A9-4CB9-B6A8-F3CE8902E79B}" presName="Name0" presStyleCnt="0">
        <dgm:presLayoutVars>
          <dgm:dir/>
          <dgm:resizeHandles val="exact"/>
        </dgm:presLayoutVars>
      </dgm:prSet>
      <dgm:spPr/>
    </dgm:pt>
  </dgm:ptLst>
  <dgm:cxnLst>
    <dgm:cxn modelId="{5B1DE57E-B52D-4321-91F4-2ECFB44042AC}" type="presOf" srcId="{2AF623CF-24A9-4CB9-B6A8-F3CE8902E79B}" destId="{48710F3E-C269-4AD0-9270-B5D68C0D7E37}" srcOrd="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716D95-8007-45A0-85DF-E561953BF32D}"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pPr rtl="1"/>
          <a:endParaRPr lang="ar-SA"/>
        </a:p>
      </dgm:t>
    </dgm:pt>
    <dgm:pt modelId="{1459E4A2-EC2C-45A2-8359-109E0BFA05BD}">
      <dgm:prSet phldrT="[نص]"/>
      <dgm:spPr/>
      <dgm:t>
        <a:bodyPr/>
        <a:lstStyle/>
        <a:p>
          <a:pPr rtl="1"/>
          <a:r>
            <a:rPr lang="ar-SA" b="1" dirty="0"/>
            <a:t>محدد</a:t>
          </a:r>
          <a:endParaRPr lang="ar-SA" dirty="0"/>
        </a:p>
      </dgm:t>
    </dgm:pt>
    <dgm:pt modelId="{368675D7-DA7D-4F76-ACDE-2B1D72B9EA2D}" type="parTrans" cxnId="{834F4526-2A22-42A2-8F81-145AC7F422F4}">
      <dgm:prSet/>
      <dgm:spPr/>
      <dgm:t>
        <a:bodyPr/>
        <a:lstStyle/>
        <a:p>
          <a:pPr rtl="1"/>
          <a:endParaRPr lang="ar-SA"/>
        </a:p>
      </dgm:t>
    </dgm:pt>
    <dgm:pt modelId="{E41BEDC3-5A87-4D68-ACC3-24075CF297F3}" type="sibTrans" cxnId="{834F4526-2A22-42A2-8F81-145AC7F422F4}">
      <dgm:prSet/>
      <dgm:spPr/>
      <dgm:t>
        <a:bodyPr/>
        <a:lstStyle/>
        <a:p>
          <a:pPr rtl="1"/>
          <a:endParaRPr lang="ar-SA"/>
        </a:p>
      </dgm:t>
    </dgm:pt>
    <dgm:pt modelId="{073F9B94-BEDD-464C-B689-72516E5AC9B7}">
      <dgm:prSet phldrT="[نص]"/>
      <dgm:spPr/>
      <dgm:t>
        <a:bodyPr/>
        <a:lstStyle/>
        <a:p>
          <a:pPr rtl="1"/>
          <a:r>
            <a:rPr lang="ar-SA" b="1" dirty="0"/>
            <a:t>قابل للقياس  </a:t>
          </a:r>
          <a:endParaRPr lang="ar-SA" dirty="0"/>
        </a:p>
      </dgm:t>
    </dgm:pt>
    <dgm:pt modelId="{36D6996B-9252-47DC-BEE0-7B15BFC119CF}" type="parTrans" cxnId="{C37FB858-179D-4FD3-A948-5DB49F6C8E43}">
      <dgm:prSet/>
      <dgm:spPr/>
      <dgm:t>
        <a:bodyPr/>
        <a:lstStyle/>
        <a:p>
          <a:pPr rtl="1"/>
          <a:endParaRPr lang="ar-SA"/>
        </a:p>
      </dgm:t>
    </dgm:pt>
    <dgm:pt modelId="{B3A2559D-EC07-46A0-A1C6-E094395F380D}" type="sibTrans" cxnId="{C37FB858-179D-4FD3-A948-5DB49F6C8E43}">
      <dgm:prSet/>
      <dgm:spPr/>
      <dgm:t>
        <a:bodyPr/>
        <a:lstStyle/>
        <a:p>
          <a:pPr rtl="1"/>
          <a:endParaRPr lang="ar-SA"/>
        </a:p>
      </dgm:t>
    </dgm:pt>
    <dgm:pt modelId="{C2C650FA-4D9C-4A88-80D3-E1758C7BA249}">
      <dgm:prSet phldrT="[نص]"/>
      <dgm:spPr/>
      <dgm:t>
        <a:bodyPr/>
        <a:lstStyle/>
        <a:p>
          <a:pPr rtl="1"/>
          <a:r>
            <a:rPr lang="ar-SA" b="1" dirty="0"/>
            <a:t>قابل للتحقيق </a:t>
          </a:r>
          <a:endParaRPr lang="ar-SA" dirty="0"/>
        </a:p>
      </dgm:t>
    </dgm:pt>
    <dgm:pt modelId="{CE860C7C-57E6-45CE-8A3A-C798C40DA6BC}" type="parTrans" cxnId="{D0C41250-F1D4-42D9-8803-1BD208A77766}">
      <dgm:prSet/>
      <dgm:spPr/>
      <dgm:t>
        <a:bodyPr/>
        <a:lstStyle/>
        <a:p>
          <a:pPr rtl="1"/>
          <a:endParaRPr lang="ar-SA"/>
        </a:p>
      </dgm:t>
    </dgm:pt>
    <dgm:pt modelId="{7EBC62A8-F18B-4ACC-98F5-09E66BB4F8DC}" type="sibTrans" cxnId="{D0C41250-F1D4-42D9-8803-1BD208A77766}">
      <dgm:prSet/>
      <dgm:spPr/>
      <dgm:t>
        <a:bodyPr/>
        <a:lstStyle/>
        <a:p>
          <a:pPr rtl="1"/>
          <a:endParaRPr lang="ar-SA"/>
        </a:p>
      </dgm:t>
    </dgm:pt>
    <dgm:pt modelId="{E9875F5D-EBA3-482A-955B-926C70A88DED}">
      <dgm:prSet phldrT="[نص]"/>
      <dgm:spPr/>
      <dgm:t>
        <a:bodyPr/>
        <a:lstStyle/>
        <a:p>
          <a:pPr rtl="1"/>
          <a:r>
            <a:rPr lang="ar-SA" b="1" dirty="0"/>
            <a:t>مرتبط بالرؤية </a:t>
          </a:r>
          <a:endParaRPr lang="ar-SA" dirty="0"/>
        </a:p>
      </dgm:t>
    </dgm:pt>
    <dgm:pt modelId="{48DB6C6E-4283-444E-B1A2-E19ECE86F465}" type="parTrans" cxnId="{D8A59359-FD7F-4EFF-83CC-48BDC6851DED}">
      <dgm:prSet/>
      <dgm:spPr/>
      <dgm:t>
        <a:bodyPr/>
        <a:lstStyle/>
        <a:p>
          <a:pPr rtl="1"/>
          <a:endParaRPr lang="ar-SA"/>
        </a:p>
      </dgm:t>
    </dgm:pt>
    <dgm:pt modelId="{F71E4529-0DEF-4638-B0DB-8701154F6388}" type="sibTrans" cxnId="{D8A59359-FD7F-4EFF-83CC-48BDC6851DED}">
      <dgm:prSet/>
      <dgm:spPr/>
      <dgm:t>
        <a:bodyPr/>
        <a:lstStyle/>
        <a:p>
          <a:pPr rtl="1"/>
          <a:endParaRPr lang="ar-SA"/>
        </a:p>
      </dgm:t>
    </dgm:pt>
    <dgm:pt modelId="{958BCD5E-106A-4188-9907-6C8B59AB8E3B}">
      <dgm:prSet phldrT="[نص]"/>
      <dgm:spPr/>
      <dgm:t>
        <a:bodyPr/>
        <a:lstStyle/>
        <a:p>
          <a:pPr rtl="1"/>
          <a:r>
            <a:rPr lang="ar-SA" b="1" dirty="0"/>
            <a:t>مؤطر بالزمن </a:t>
          </a:r>
          <a:endParaRPr lang="ar-SA" dirty="0"/>
        </a:p>
      </dgm:t>
    </dgm:pt>
    <dgm:pt modelId="{0ECFDCEF-C14E-46D3-ADF6-9CEF3AFE75CA}" type="parTrans" cxnId="{D17CA631-FAA0-4933-A571-063906BD3487}">
      <dgm:prSet/>
      <dgm:spPr/>
      <dgm:t>
        <a:bodyPr/>
        <a:lstStyle/>
        <a:p>
          <a:pPr rtl="1"/>
          <a:endParaRPr lang="ar-SA"/>
        </a:p>
      </dgm:t>
    </dgm:pt>
    <dgm:pt modelId="{71D28DD4-DF41-43A7-9B0A-80F8AAC33B2C}" type="sibTrans" cxnId="{D17CA631-FAA0-4933-A571-063906BD3487}">
      <dgm:prSet/>
      <dgm:spPr/>
      <dgm:t>
        <a:bodyPr/>
        <a:lstStyle/>
        <a:p>
          <a:pPr rtl="1"/>
          <a:endParaRPr lang="ar-SA"/>
        </a:p>
      </dgm:t>
    </dgm:pt>
    <dgm:pt modelId="{7C9BBC5A-86D4-4C5B-99AB-F47DCC83FCB3}" type="pres">
      <dgm:prSet presAssocID="{C5716D95-8007-45A0-85DF-E561953BF32D}" presName="Name0" presStyleCnt="0">
        <dgm:presLayoutVars>
          <dgm:dir/>
          <dgm:resizeHandles val="exact"/>
        </dgm:presLayoutVars>
      </dgm:prSet>
      <dgm:spPr/>
    </dgm:pt>
    <dgm:pt modelId="{C6D0ADCC-FF86-42A1-8373-DCACED971273}" type="pres">
      <dgm:prSet presAssocID="{1459E4A2-EC2C-45A2-8359-109E0BFA05BD}" presName="node" presStyleLbl="node1" presStyleIdx="0" presStyleCnt="5">
        <dgm:presLayoutVars>
          <dgm:bulletEnabled val="1"/>
        </dgm:presLayoutVars>
      </dgm:prSet>
      <dgm:spPr/>
    </dgm:pt>
    <dgm:pt modelId="{094FE686-6E35-4791-B234-7F14FE1688B1}" type="pres">
      <dgm:prSet presAssocID="{E41BEDC3-5A87-4D68-ACC3-24075CF297F3}" presName="sibTrans" presStyleLbl="sibTrans1D1" presStyleIdx="0" presStyleCnt="4"/>
      <dgm:spPr/>
    </dgm:pt>
    <dgm:pt modelId="{74D60019-5692-44EF-ABFC-A6F5CD167D6D}" type="pres">
      <dgm:prSet presAssocID="{E41BEDC3-5A87-4D68-ACC3-24075CF297F3}" presName="connectorText" presStyleLbl="sibTrans1D1" presStyleIdx="0" presStyleCnt="4"/>
      <dgm:spPr/>
    </dgm:pt>
    <dgm:pt modelId="{DDAD392D-0AC4-4A23-8B62-73C51CF228E1}" type="pres">
      <dgm:prSet presAssocID="{073F9B94-BEDD-464C-B689-72516E5AC9B7}" presName="node" presStyleLbl="node1" presStyleIdx="1" presStyleCnt="5">
        <dgm:presLayoutVars>
          <dgm:bulletEnabled val="1"/>
        </dgm:presLayoutVars>
      </dgm:prSet>
      <dgm:spPr/>
    </dgm:pt>
    <dgm:pt modelId="{7B0F74E1-2314-487F-BB19-89FEB87B47BF}" type="pres">
      <dgm:prSet presAssocID="{B3A2559D-EC07-46A0-A1C6-E094395F380D}" presName="sibTrans" presStyleLbl="sibTrans1D1" presStyleIdx="1" presStyleCnt="4"/>
      <dgm:spPr/>
    </dgm:pt>
    <dgm:pt modelId="{7376AD28-1F7C-4DAC-860E-BF000F74D695}" type="pres">
      <dgm:prSet presAssocID="{B3A2559D-EC07-46A0-A1C6-E094395F380D}" presName="connectorText" presStyleLbl="sibTrans1D1" presStyleIdx="1" presStyleCnt="4"/>
      <dgm:spPr/>
    </dgm:pt>
    <dgm:pt modelId="{98902738-89B9-455F-8483-3BB1121CAFCD}" type="pres">
      <dgm:prSet presAssocID="{C2C650FA-4D9C-4A88-80D3-E1758C7BA249}" presName="node" presStyleLbl="node1" presStyleIdx="2" presStyleCnt="5">
        <dgm:presLayoutVars>
          <dgm:bulletEnabled val="1"/>
        </dgm:presLayoutVars>
      </dgm:prSet>
      <dgm:spPr/>
    </dgm:pt>
    <dgm:pt modelId="{58C2768D-F6E2-4964-8D16-0CF3ED14727B}" type="pres">
      <dgm:prSet presAssocID="{7EBC62A8-F18B-4ACC-98F5-09E66BB4F8DC}" presName="sibTrans" presStyleLbl="sibTrans1D1" presStyleIdx="2" presStyleCnt="4"/>
      <dgm:spPr/>
    </dgm:pt>
    <dgm:pt modelId="{0300C2C7-BBFA-46E1-83FE-7D75D9D34A29}" type="pres">
      <dgm:prSet presAssocID="{7EBC62A8-F18B-4ACC-98F5-09E66BB4F8DC}" presName="connectorText" presStyleLbl="sibTrans1D1" presStyleIdx="2" presStyleCnt="4"/>
      <dgm:spPr/>
    </dgm:pt>
    <dgm:pt modelId="{ED125744-F97E-446A-BFF1-F152BCEBB2C1}" type="pres">
      <dgm:prSet presAssocID="{E9875F5D-EBA3-482A-955B-926C70A88DED}" presName="node" presStyleLbl="node1" presStyleIdx="3" presStyleCnt="5">
        <dgm:presLayoutVars>
          <dgm:bulletEnabled val="1"/>
        </dgm:presLayoutVars>
      </dgm:prSet>
      <dgm:spPr/>
    </dgm:pt>
    <dgm:pt modelId="{68FA87FC-294E-4F4E-8F24-42F517B18258}" type="pres">
      <dgm:prSet presAssocID="{F71E4529-0DEF-4638-B0DB-8701154F6388}" presName="sibTrans" presStyleLbl="sibTrans1D1" presStyleIdx="3" presStyleCnt="4"/>
      <dgm:spPr/>
    </dgm:pt>
    <dgm:pt modelId="{01B5E554-6A06-4145-8A74-7E4AC0175FC2}" type="pres">
      <dgm:prSet presAssocID="{F71E4529-0DEF-4638-B0DB-8701154F6388}" presName="connectorText" presStyleLbl="sibTrans1D1" presStyleIdx="3" presStyleCnt="4"/>
      <dgm:spPr/>
    </dgm:pt>
    <dgm:pt modelId="{8B7D0DB9-8D9E-4E4F-9FAB-D9DCCDD84A55}" type="pres">
      <dgm:prSet presAssocID="{958BCD5E-106A-4188-9907-6C8B59AB8E3B}" presName="node" presStyleLbl="node1" presStyleIdx="4" presStyleCnt="5">
        <dgm:presLayoutVars>
          <dgm:bulletEnabled val="1"/>
        </dgm:presLayoutVars>
      </dgm:prSet>
      <dgm:spPr/>
    </dgm:pt>
  </dgm:ptLst>
  <dgm:cxnLst>
    <dgm:cxn modelId="{23743709-70E8-4464-A284-B5CE5D222D78}" type="presOf" srcId="{C2C650FA-4D9C-4A88-80D3-E1758C7BA249}" destId="{98902738-89B9-455F-8483-3BB1121CAFCD}" srcOrd="0" destOrd="0" presId="urn:microsoft.com/office/officeart/2005/8/layout/bProcess3"/>
    <dgm:cxn modelId="{834F4526-2A22-42A2-8F81-145AC7F422F4}" srcId="{C5716D95-8007-45A0-85DF-E561953BF32D}" destId="{1459E4A2-EC2C-45A2-8359-109E0BFA05BD}" srcOrd="0" destOrd="0" parTransId="{368675D7-DA7D-4F76-ACDE-2B1D72B9EA2D}" sibTransId="{E41BEDC3-5A87-4D68-ACC3-24075CF297F3}"/>
    <dgm:cxn modelId="{D17CA631-FAA0-4933-A571-063906BD3487}" srcId="{C5716D95-8007-45A0-85DF-E561953BF32D}" destId="{958BCD5E-106A-4188-9907-6C8B59AB8E3B}" srcOrd="4" destOrd="0" parTransId="{0ECFDCEF-C14E-46D3-ADF6-9CEF3AFE75CA}" sibTransId="{71D28DD4-DF41-43A7-9B0A-80F8AAC33B2C}"/>
    <dgm:cxn modelId="{1A65BF36-7E38-44E2-9019-CF672FB1E4DD}" type="presOf" srcId="{E41BEDC3-5A87-4D68-ACC3-24075CF297F3}" destId="{094FE686-6E35-4791-B234-7F14FE1688B1}" srcOrd="0" destOrd="0" presId="urn:microsoft.com/office/officeart/2005/8/layout/bProcess3"/>
    <dgm:cxn modelId="{016F2F6A-4279-42B4-85A5-E09B6414D0CE}" type="presOf" srcId="{E41BEDC3-5A87-4D68-ACC3-24075CF297F3}" destId="{74D60019-5692-44EF-ABFC-A6F5CD167D6D}" srcOrd="1" destOrd="0" presId="urn:microsoft.com/office/officeart/2005/8/layout/bProcess3"/>
    <dgm:cxn modelId="{A87E0B50-636C-4E39-9EA4-C5928CE19BAA}" type="presOf" srcId="{F71E4529-0DEF-4638-B0DB-8701154F6388}" destId="{01B5E554-6A06-4145-8A74-7E4AC0175FC2}" srcOrd="1" destOrd="0" presId="urn:microsoft.com/office/officeart/2005/8/layout/bProcess3"/>
    <dgm:cxn modelId="{D0C41250-F1D4-42D9-8803-1BD208A77766}" srcId="{C5716D95-8007-45A0-85DF-E561953BF32D}" destId="{C2C650FA-4D9C-4A88-80D3-E1758C7BA249}" srcOrd="2" destOrd="0" parTransId="{CE860C7C-57E6-45CE-8A3A-C798C40DA6BC}" sibTransId="{7EBC62A8-F18B-4ACC-98F5-09E66BB4F8DC}"/>
    <dgm:cxn modelId="{C20BA051-9227-4D8A-AA03-41689653D3B8}" type="presOf" srcId="{7EBC62A8-F18B-4ACC-98F5-09E66BB4F8DC}" destId="{58C2768D-F6E2-4964-8D16-0CF3ED14727B}" srcOrd="0" destOrd="0" presId="urn:microsoft.com/office/officeart/2005/8/layout/bProcess3"/>
    <dgm:cxn modelId="{C37FB858-179D-4FD3-A948-5DB49F6C8E43}" srcId="{C5716D95-8007-45A0-85DF-E561953BF32D}" destId="{073F9B94-BEDD-464C-B689-72516E5AC9B7}" srcOrd="1" destOrd="0" parTransId="{36D6996B-9252-47DC-BEE0-7B15BFC119CF}" sibTransId="{B3A2559D-EC07-46A0-A1C6-E094395F380D}"/>
    <dgm:cxn modelId="{D8A59359-FD7F-4EFF-83CC-48BDC6851DED}" srcId="{C5716D95-8007-45A0-85DF-E561953BF32D}" destId="{E9875F5D-EBA3-482A-955B-926C70A88DED}" srcOrd="3" destOrd="0" parTransId="{48DB6C6E-4283-444E-B1A2-E19ECE86F465}" sibTransId="{F71E4529-0DEF-4638-B0DB-8701154F6388}"/>
    <dgm:cxn modelId="{3E24D299-BBDD-4A72-9344-BA2A48A901C1}" type="presOf" srcId="{958BCD5E-106A-4188-9907-6C8B59AB8E3B}" destId="{8B7D0DB9-8D9E-4E4F-9FAB-D9DCCDD84A55}" srcOrd="0" destOrd="0" presId="urn:microsoft.com/office/officeart/2005/8/layout/bProcess3"/>
    <dgm:cxn modelId="{0BF5889E-10D9-49F5-AEE3-64094E7C8E04}" type="presOf" srcId="{1459E4A2-EC2C-45A2-8359-109E0BFA05BD}" destId="{C6D0ADCC-FF86-42A1-8373-DCACED971273}" srcOrd="0" destOrd="0" presId="urn:microsoft.com/office/officeart/2005/8/layout/bProcess3"/>
    <dgm:cxn modelId="{D19D5FB4-FEAE-4168-9DFE-4197D17C839A}" type="presOf" srcId="{C5716D95-8007-45A0-85DF-E561953BF32D}" destId="{7C9BBC5A-86D4-4C5B-99AB-F47DCC83FCB3}" srcOrd="0" destOrd="0" presId="urn:microsoft.com/office/officeart/2005/8/layout/bProcess3"/>
    <dgm:cxn modelId="{9312A4BD-C2A9-49BE-A22B-E7AF0B5128A4}" type="presOf" srcId="{073F9B94-BEDD-464C-B689-72516E5AC9B7}" destId="{DDAD392D-0AC4-4A23-8B62-73C51CF228E1}" srcOrd="0" destOrd="0" presId="urn:microsoft.com/office/officeart/2005/8/layout/bProcess3"/>
    <dgm:cxn modelId="{0FE731D1-2E3D-4A09-BA74-DF47081F2201}" type="presOf" srcId="{B3A2559D-EC07-46A0-A1C6-E094395F380D}" destId="{7376AD28-1F7C-4DAC-860E-BF000F74D695}" srcOrd="1" destOrd="0" presId="urn:microsoft.com/office/officeart/2005/8/layout/bProcess3"/>
    <dgm:cxn modelId="{079BF2DE-1A34-47CB-9A68-83CFAF2AC784}" type="presOf" srcId="{7EBC62A8-F18B-4ACC-98F5-09E66BB4F8DC}" destId="{0300C2C7-BBFA-46E1-83FE-7D75D9D34A29}" srcOrd="1" destOrd="0" presId="urn:microsoft.com/office/officeart/2005/8/layout/bProcess3"/>
    <dgm:cxn modelId="{E424F3DE-1C35-4EA6-B89F-2A4344E337C4}" type="presOf" srcId="{E9875F5D-EBA3-482A-955B-926C70A88DED}" destId="{ED125744-F97E-446A-BFF1-F152BCEBB2C1}" srcOrd="0" destOrd="0" presId="urn:microsoft.com/office/officeart/2005/8/layout/bProcess3"/>
    <dgm:cxn modelId="{61926CF1-5B23-4B91-9289-06108A641796}" type="presOf" srcId="{F71E4529-0DEF-4638-B0DB-8701154F6388}" destId="{68FA87FC-294E-4F4E-8F24-42F517B18258}" srcOrd="0" destOrd="0" presId="urn:microsoft.com/office/officeart/2005/8/layout/bProcess3"/>
    <dgm:cxn modelId="{5A30CEF1-1390-4335-AFA3-9FFCBC7DD7FD}" type="presOf" srcId="{B3A2559D-EC07-46A0-A1C6-E094395F380D}" destId="{7B0F74E1-2314-487F-BB19-89FEB87B47BF}" srcOrd="0" destOrd="0" presId="urn:microsoft.com/office/officeart/2005/8/layout/bProcess3"/>
    <dgm:cxn modelId="{1A7C78D2-1D9F-4D4F-933D-80DE8930133E}" type="presParOf" srcId="{7C9BBC5A-86D4-4C5B-99AB-F47DCC83FCB3}" destId="{C6D0ADCC-FF86-42A1-8373-DCACED971273}" srcOrd="0" destOrd="0" presId="urn:microsoft.com/office/officeart/2005/8/layout/bProcess3"/>
    <dgm:cxn modelId="{3E30C385-B064-46A3-96DA-B50F011CFD13}" type="presParOf" srcId="{7C9BBC5A-86D4-4C5B-99AB-F47DCC83FCB3}" destId="{094FE686-6E35-4791-B234-7F14FE1688B1}" srcOrd="1" destOrd="0" presId="urn:microsoft.com/office/officeart/2005/8/layout/bProcess3"/>
    <dgm:cxn modelId="{7FA5E49D-3235-4675-B32D-23873ADE47A5}" type="presParOf" srcId="{094FE686-6E35-4791-B234-7F14FE1688B1}" destId="{74D60019-5692-44EF-ABFC-A6F5CD167D6D}" srcOrd="0" destOrd="0" presId="urn:microsoft.com/office/officeart/2005/8/layout/bProcess3"/>
    <dgm:cxn modelId="{E80D9695-3A2D-49F8-8B79-5581AFF3CAE9}" type="presParOf" srcId="{7C9BBC5A-86D4-4C5B-99AB-F47DCC83FCB3}" destId="{DDAD392D-0AC4-4A23-8B62-73C51CF228E1}" srcOrd="2" destOrd="0" presId="urn:microsoft.com/office/officeart/2005/8/layout/bProcess3"/>
    <dgm:cxn modelId="{330580CA-1494-4687-AEBF-0D5D031777A6}" type="presParOf" srcId="{7C9BBC5A-86D4-4C5B-99AB-F47DCC83FCB3}" destId="{7B0F74E1-2314-487F-BB19-89FEB87B47BF}" srcOrd="3" destOrd="0" presId="urn:microsoft.com/office/officeart/2005/8/layout/bProcess3"/>
    <dgm:cxn modelId="{DFB1938B-12DA-4F88-8D96-CC01B0D237DA}" type="presParOf" srcId="{7B0F74E1-2314-487F-BB19-89FEB87B47BF}" destId="{7376AD28-1F7C-4DAC-860E-BF000F74D695}" srcOrd="0" destOrd="0" presId="urn:microsoft.com/office/officeart/2005/8/layout/bProcess3"/>
    <dgm:cxn modelId="{211C4455-6EE4-4326-B844-8FE5F0F57C0D}" type="presParOf" srcId="{7C9BBC5A-86D4-4C5B-99AB-F47DCC83FCB3}" destId="{98902738-89B9-455F-8483-3BB1121CAFCD}" srcOrd="4" destOrd="0" presId="urn:microsoft.com/office/officeart/2005/8/layout/bProcess3"/>
    <dgm:cxn modelId="{E78F34A0-8C82-445E-9F27-E897F9EE5FD9}" type="presParOf" srcId="{7C9BBC5A-86D4-4C5B-99AB-F47DCC83FCB3}" destId="{58C2768D-F6E2-4964-8D16-0CF3ED14727B}" srcOrd="5" destOrd="0" presId="urn:microsoft.com/office/officeart/2005/8/layout/bProcess3"/>
    <dgm:cxn modelId="{38CD5443-F4FD-4E7A-8F2C-1EF4D9B22189}" type="presParOf" srcId="{58C2768D-F6E2-4964-8D16-0CF3ED14727B}" destId="{0300C2C7-BBFA-46E1-83FE-7D75D9D34A29}" srcOrd="0" destOrd="0" presId="urn:microsoft.com/office/officeart/2005/8/layout/bProcess3"/>
    <dgm:cxn modelId="{57819B9D-C9B4-4874-9A6E-7928A563B36B}" type="presParOf" srcId="{7C9BBC5A-86D4-4C5B-99AB-F47DCC83FCB3}" destId="{ED125744-F97E-446A-BFF1-F152BCEBB2C1}" srcOrd="6" destOrd="0" presId="urn:microsoft.com/office/officeart/2005/8/layout/bProcess3"/>
    <dgm:cxn modelId="{343803FC-0AB0-42DE-AA31-6B681656040D}" type="presParOf" srcId="{7C9BBC5A-86D4-4C5B-99AB-F47DCC83FCB3}" destId="{68FA87FC-294E-4F4E-8F24-42F517B18258}" srcOrd="7" destOrd="0" presId="urn:microsoft.com/office/officeart/2005/8/layout/bProcess3"/>
    <dgm:cxn modelId="{950EBB63-400F-4BC4-919D-856D53661965}" type="presParOf" srcId="{68FA87FC-294E-4F4E-8F24-42F517B18258}" destId="{01B5E554-6A06-4145-8A74-7E4AC0175FC2}" srcOrd="0" destOrd="0" presId="urn:microsoft.com/office/officeart/2005/8/layout/bProcess3"/>
    <dgm:cxn modelId="{A2F675C9-B212-4FCE-B760-A2C8F1DB8187}" type="presParOf" srcId="{7C9BBC5A-86D4-4C5B-99AB-F47DCC83FCB3}" destId="{8B7D0DB9-8D9E-4E4F-9FAB-D9DCCDD84A55}" srcOrd="8"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FE686-6E35-4791-B234-7F14FE1688B1}">
      <dsp:nvSpPr>
        <dsp:cNvPr id="0" name=""/>
        <dsp:cNvSpPr/>
      </dsp:nvSpPr>
      <dsp:spPr>
        <a:xfrm>
          <a:off x="2777688" y="1513181"/>
          <a:ext cx="606988" cy="91440"/>
        </a:xfrm>
        <a:custGeom>
          <a:avLst/>
          <a:gdLst/>
          <a:ahLst/>
          <a:cxnLst/>
          <a:rect l="0" t="0" r="0" b="0"/>
          <a:pathLst>
            <a:path>
              <a:moveTo>
                <a:pt x="0" y="45720"/>
              </a:moveTo>
              <a:lnTo>
                <a:pt x="606988"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065243" y="1555713"/>
        <a:ext cx="31879" cy="6375"/>
      </dsp:txXfrm>
    </dsp:sp>
    <dsp:sp modelId="{C6D0ADCC-FF86-42A1-8373-DCACED971273}">
      <dsp:nvSpPr>
        <dsp:cNvPr id="0" name=""/>
        <dsp:cNvSpPr/>
      </dsp:nvSpPr>
      <dsp:spPr>
        <a:xfrm>
          <a:off x="7364" y="727264"/>
          <a:ext cx="2772124" cy="1663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rtl="1">
            <a:lnSpc>
              <a:spcPct val="90000"/>
            </a:lnSpc>
            <a:spcBef>
              <a:spcPct val="0"/>
            </a:spcBef>
            <a:spcAft>
              <a:spcPct val="35000"/>
            </a:spcAft>
            <a:buNone/>
          </a:pPr>
          <a:r>
            <a:rPr lang="ar-SA" sz="4100" b="1" kern="1200" dirty="0"/>
            <a:t>محدد</a:t>
          </a:r>
          <a:endParaRPr lang="ar-SA" sz="4100" kern="1200" dirty="0"/>
        </a:p>
      </dsp:txBody>
      <dsp:txXfrm>
        <a:off x="7364" y="727264"/>
        <a:ext cx="2772124" cy="1663274"/>
      </dsp:txXfrm>
    </dsp:sp>
    <dsp:sp modelId="{7B0F74E1-2314-487F-BB19-89FEB87B47BF}">
      <dsp:nvSpPr>
        <dsp:cNvPr id="0" name=""/>
        <dsp:cNvSpPr/>
      </dsp:nvSpPr>
      <dsp:spPr>
        <a:xfrm>
          <a:off x="6187402" y="1513181"/>
          <a:ext cx="606988" cy="91440"/>
        </a:xfrm>
        <a:custGeom>
          <a:avLst/>
          <a:gdLst/>
          <a:ahLst/>
          <a:cxnLst/>
          <a:rect l="0" t="0" r="0" b="0"/>
          <a:pathLst>
            <a:path>
              <a:moveTo>
                <a:pt x="0" y="45720"/>
              </a:moveTo>
              <a:lnTo>
                <a:pt x="606988"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6474957" y="1555713"/>
        <a:ext cx="31879" cy="6375"/>
      </dsp:txXfrm>
    </dsp:sp>
    <dsp:sp modelId="{DDAD392D-0AC4-4A23-8B62-73C51CF228E1}">
      <dsp:nvSpPr>
        <dsp:cNvPr id="0" name=""/>
        <dsp:cNvSpPr/>
      </dsp:nvSpPr>
      <dsp:spPr>
        <a:xfrm>
          <a:off x="3417077" y="727264"/>
          <a:ext cx="2772124" cy="1663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rtl="1">
            <a:lnSpc>
              <a:spcPct val="90000"/>
            </a:lnSpc>
            <a:spcBef>
              <a:spcPct val="0"/>
            </a:spcBef>
            <a:spcAft>
              <a:spcPct val="35000"/>
            </a:spcAft>
            <a:buNone/>
          </a:pPr>
          <a:r>
            <a:rPr lang="ar-SA" sz="4100" b="1" kern="1200" dirty="0"/>
            <a:t>قابل للقياس  </a:t>
          </a:r>
          <a:endParaRPr lang="ar-SA" sz="4100" kern="1200" dirty="0"/>
        </a:p>
      </dsp:txBody>
      <dsp:txXfrm>
        <a:off x="3417077" y="727264"/>
        <a:ext cx="2772124" cy="1663274"/>
      </dsp:txXfrm>
    </dsp:sp>
    <dsp:sp modelId="{58C2768D-F6E2-4964-8D16-0CF3ED14727B}">
      <dsp:nvSpPr>
        <dsp:cNvPr id="0" name=""/>
        <dsp:cNvSpPr/>
      </dsp:nvSpPr>
      <dsp:spPr>
        <a:xfrm>
          <a:off x="1393426" y="2388739"/>
          <a:ext cx="6819426" cy="606988"/>
        </a:xfrm>
        <a:custGeom>
          <a:avLst/>
          <a:gdLst/>
          <a:ahLst/>
          <a:cxnLst/>
          <a:rect l="0" t="0" r="0" b="0"/>
          <a:pathLst>
            <a:path>
              <a:moveTo>
                <a:pt x="6819426" y="0"/>
              </a:moveTo>
              <a:lnTo>
                <a:pt x="6819426" y="320594"/>
              </a:lnTo>
              <a:lnTo>
                <a:pt x="0" y="320594"/>
              </a:lnTo>
              <a:lnTo>
                <a:pt x="0" y="606988"/>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4631910" y="2689045"/>
        <a:ext cx="342458" cy="6375"/>
      </dsp:txXfrm>
    </dsp:sp>
    <dsp:sp modelId="{98902738-89B9-455F-8483-3BB1121CAFCD}">
      <dsp:nvSpPr>
        <dsp:cNvPr id="0" name=""/>
        <dsp:cNvSpPr/>
      </dsp:nvSpPr>
      <dsp:spPr>
        <a:xfrm>
          <a:off x="6826791" y="727264"/>
          <a:ext cx="2772124" cy="1663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rtl="1">
            <a:lnSpc>
              <a:spcPct val="90000"/>
            </a:lnSpc>
            <a:spcBef>
              <a:spcPct val="0"/>
            </a:spcBef>
            <a:spcAft>
              <a:spcPct val="35000"/>
            </a:spcAft>
            <a:buNone/>
          </a:pPr>
          <a:r>
            <a:rPr lang="ar-SA" sz="4100" b="1" kern="1200" dirty="0"/>
            <a:t>قابل للتحقيق </a:t>
          </a:r>
          <a:endParaRPr lang="ar-SA" sz="4100" kern="1200" dirty="0"/>
        </a:p>
      </dsp:txBody>
      <dsp:txXfrm>
        <a:off x="6826791" y="727264"/>
        <a:ext cx="2772124" cy="1663274"/>
      </dsp:txXfrm>
    </dsp:sp>
    <dsp:sp modelId="{68FA87FC-294E-4F4E-8F24-42F517B18258}">
      <dsp:nvSpPr>
        <dsp:cNvPr id="0" name=""/>
        <dsp:cNvSpPr/>
      </dsp:nvSpPr>
      <dsp:spPr>
        <a:xfrm>
          <a:off x="2777688" y="3814045"/>
          <a:ext cx="606988" cy="91440"/>
        </a:xfrm>
        <a:custGeom>
          <a:avLst/>
          <a:gdLst/>
          <a:ahLst/>
          <a:cxnLst/>
          <a:rect l="0" t="0" r="0" b="0"/>
          <a:pathLst>
            <a:path>
              <a:moveTo>
                <a:pt x="0" y="45720"/>
              </a:moveTo>
              <a:lnTo>
                <a:pt x="606988"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a:off x="3065243" y="3856577"/>
        <a:ext cx="31879" cy="6375"/>
      </dsp:txXfrm>
    </dsp:sp>
    <dsp:sp modelId="{ED125744-F97E-446A-BFF1-F152BCEBB2C1}">
      <dsp:nvSpPr>
        <dsp:cNvPr id="0" name=""/>
        <dsp:cNvSpPr/>
      </dsp:nvSpPr>
      <dsp:spPr>
        <a:xfrm>
          <a:off x="7364" y="3028127"/>
          <a:ext cx="2772124" cy="1663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rtl="1">
            <a:lnSpc>
              <a:spcPct val="90000"/>
            </a:lnSpc>
            <a:spcBef>
              <a:spcPct val="0"/>
            </a:spcBef>
            <a:spcAft>
              <a:spcPct val="35000"/>
            </a:spcAft>
            <a:buNone/>
          </a:pPr>
          <a:r>
            <a:rPr lang="ar-SA" sz="4100" b="1" kern="1200" dirty="0"/>
            <a:t>مرتبط بالرؤية </a:t>
          </a:r>
          <a:endParaRPr lang="ar-SA" sz="4100" kern="1200" dirty="0"/>
        </a:p>
      </dsp:txBody>
      <dsp:txXfrm>
        <a:off x="7364" y="3028127"/>
        <a:ext cx="2772124" cy="1663274"/>
      </dsp:txXfrm>
    </dsp:sp>
    <dsp:sp modelId="{8B7D0DB9-8D9E-4E4F-9FAB-D9DCCDD84A55}">
      <dsp:nvSpPr>
        <dsp:cNvPr id="0" name=""/>
        <dsp:cNvSpPr/>
      </dsp:nvSpPr>
      <dsp:spPr>
        <a:xfrm>
          <a:off x="3417077" y="3028127"/>
          <a:ext cx="2772124" cy="166327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rtl="1">
            <a:lnSpc>
              <a:spcPct val="90000"/>
            </a:lnSpc>
            <a:spcBef>
              <a:spcPct val="0"/>
            </a:spcBef>
            <a:spcAft>
              <a:spcPct val="35000"/>
            </a:spcAft>
            <a:buNone/>
          </a:pPr>
          <a:r>
            <a:rPr lang="ar-SA" sz="4100" b="1" kern="1200" dirty="0"/>
            <a:t>مؤطر بالزمن </a:t>
          </a:r>
          <a:endParaRPr lang="ar-SA" sz="4100" kern="1200" dirty="0"/>
        </a:p>
      </dsp:txBody>
      <dsp:txXfrm>
        <a:off x="3417077" y="3028127"/>
        <a:ext cx="2772124" cy="166327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EB740187-A8F4-4668-87CD-2BE115B25C69}" type="datetimeFigureOut">
              <a:rPr lang="ar-SA" smtClean="0"/>
              <a:t>17/03/47</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F47C3311-9F1A-43F6-B276-4D346D1B389A}" type="slidenum">
              <a:rPr lang="ar-SA" smtClean="0"/>
              <a:t>‹#›</a:t>
            </a:fld>
            <a:endParaRPr lang="ar-SA"/>
          </a:p>
        </p:txBody>
      </p:sp>
    </p:spTree>
    <p:extLst>
      <p:ext uri="{BB962C8B-B14F-4D97-AF65-F5344CB8AC3E}">
        <p14:creationId xmlns:p14="http://schemas.microsoft.com/office/powerpoint/2010/main" val="169869259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None/>
            </a:pPr>
            <a:endParaRPr/>
          </a:p>
        </p:txBody>
      </p:sp>
      <p:sp>
        <p:nvSpPr>
          <p:cNvPr id="361" name="Google Shape;361;p2:notes"/>
          <p:cNvSpPr txBox="1">
            <a:spLocks noGrp="1"/>
          </p:cNvSpPr>
          <p:nvPr>
            <p:ph type="sldNum" idx="12"/>
          </p:nvPr>
        </p:nvSpPr>
        <p:spPr>
          <a:xfrm>
            <a:off x="1588"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1"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ar-SA"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l" defTabSz="914400" rtl="1"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76772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4987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342900" lvl="0" indent="-342900" algn="r" rtl="1">
              <a:lnSpc>
                <a:spcPct val="115000"/>
              </a:lnSpc>
              <a:spcAft>
                <a:spcPts val="800"/>
              </a:spcAft>
              <a:buSzPts val="1000"/>
              <a:buFont typeface="Symbol" panose="05050102010706020507" pitchFamily="18" charset="2"/>
              <a:buChar char=""/>
              <a:tabLst>
                <a:tab pos="457200" algn="l"/>
              </a:tabLst>
            </a:pPr>
            <a:r>
              <a:rPr lang="ar-SA" sz="1800" b="1" kern="100" dirty="0">
                <a:effectLst/>
                <a:latin typeface="Calibri" panose="020F0502020204030204" pitchFamily="34" charset="0"/>
                <a:ea typeface="Calibri" panose="020F0502020204030204" pitchFamily="34" charset="0"/>
                <a:cs typeface="Arial" panose="020B0604020202020204" pitchFamily="34" charset="0"/>
              </a:rPr>
              <a:t>محدد</a:t>
            </a:r>
            <a:r>
              <a:rPr lang="en-US" sz="1800" b="1" kern="100" dirty="0">
                <a:effectLst/>
                <a:latin typeface="Calibri" panose="020F0502020204030204" pitchFamily="34" charset="0"/>
                <a:ea typeface="Calibri" panose="020F0502020204030204" pitchFamily="34" charset="0"/>
                <a:cs typeface="Arial" panose="020B0604020202020204" pitchFamily="34" charset="0"/>
              </a:rPr>
              <a:t> (S):</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ar-SA" sz="1800" kern="100" dirty="0">
                <a:effectLst/>
                <a:latin typeface="Calibri" panose="020F0502020204030204" pitchFamily="34" charset="0"/>
                <a:ea typeface="Calibri" panose="020F0502020204030204" pitchFamily="34" charset="0"/>
                <a:cs typeface="Arial" panose="020B0604020202020204" pitchFamily="34" charset="0"/>
              </a:rPr>
              <a:t>ماذا تريد بالضبط؟</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SzPts val="1000"/>
              <a:buFont typeface="Symbol" panose="05050102010706020507" pitchFamily="18" charset="2"/>
              <a:buChar char=""/>
              <a:tabLst>
                <a:tab pos="457200" algn="l"/>
              </a:tabLst>
            </a:pPr>
            <a:r>
              <a:rPr lang="ar-SA" sz="1800" b="1" kern="100" dirty="0">
                <a:effectLst/>
                <a:latin typeface="Calibri" panose="020F0502020204030204" pitchFamily="34" charset="0"/>
                <a:ea typeface="Calibri" panose="020F0502020204030204" pitchFamily="34" charset="0"/>
                <a:cs typeface="Arial" panose="020B0604020202020204" pitchFamily="34" charset="0"/>
              </a:rPr>
              <a:t>قابل للقياس</a:t>
            </a:r>
            <a:r>
              <a:rPr lang="en-US" sz="1800" b="1" kern="100" dirty="0">
                <a:effectLst/>
                <a:latin typeface="Calibri" panose="020F0502020204030204" pitchFamily="34" charset="0"/>
                <a:ea typeface="Calibri" panose="020F0502020204030204" pitchFamily="34" charset="0"/>
                <a:cs typeface="Arial" panose="020B0604020202020204" pitchFamily="34" charset="0"/>
              </a:rPr>
              <a:t> (M):</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ar-SA" sz="1800" kern="100" dirty="0">
                <a:effectLst/>
                <a:latin typeface="Calibri" panose="020F0502020204030204" pitchFamily="34" charset="0"/>
                <a:ea typeface="Calibri" panose="020F0502020204030204" pitchFamily="34" charset="0"/>
                <a:cs typeface="Arial" panose="020B0604020202020204" pitchFamily="34" charset="0"/>
              </a:rPr>
              <a:t>كيف ستعرف أنك حققت الهدف؟</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SzPts val="1000"/>
              <a:buFont typeface="Symbol" panose="05050102010706020507" pitchFamily="18" charset="2"/>
              <a:buChar char=""/>
              <a:tabLst>
                <a:tab pos="457200" algn="l"/>
              </a:tabLst>
            </a:pPr>
            <a:r>
              <a:rPr lang="ar-SA" sz="1800" b="1" kern="100" dirty="0">
                <a:effectLst/>
                <a:latin typeface="Calibri" panose="020F0502020204030204" pitchFamily="34" charset="0"/>
                <a:ea typeface="Calibri" panose="020F0502020204030204" pitchFamily="34" charset="0"/>
                <a:cs typeface="Arial" panose="020B0604020202020204" pitchFamily="34" charset="0"/>
              </a:rPr>
              <a:t>قابل للتحقيق</a:t>
            </a:r>
            <a:r>
              <a:rPr lang="en-US" sz="1800" b="1" kern="100" dirty="0">
                <a:effectLst/>
                <a:latin typeface="Calibri" panose="020F0502020204030204" pitchFamily="34" charset="0"/>
                <a:ea typeface="Calibri" panose="020F0502020204030204" pitchFamily="34" charset="0"/>
                <a:cs typeface="Arial" panose="020B0604020202020204" pitchFamily="34" charset="0"/>
              </a:rPr>
              <a:t> (A):</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ar-SA" sz="1800" kern="100" dirty="0">
                <a:effectLst/>
                <a:latin typeface="Calibri" panose="020F0502020204030204" pitchFamily="34" charset="0"/>
                <a:ea typeface="Calibri" panose="020F0502020204030204" pitchFamily="34" charset="0"/>
                <a:cs typeface="Arial" panose="020B0604020202020204" pitchFamily="34" charset="0"/>
              </a:rPr>
              <a:t>هل هو ممكن في الواقع؟</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SzPts val="1000"/>
              <a:buFont typeface="Symbol" panose="05050102010706020507" pitchFamily="18" charset="2"/>
              <a:buChar char=""/>
              <a:tabLst>
                <a:tab pos="457200" algn="l"/>
              </a:tabLst>
            </a:pPr>
            <a:r>
              <a:rPr lang="ar-SA" sz="1800" b="1" kern="100" dirty="0">
                <a:effectLst/>
                <a:latin typeface="Calibri" panose="020F0502020204030204" pitchFamily="34" charset="0"/>
                <a:ea typeface="Calibri" panose="020F0502020204030204" pitchFamily="34" charset="0"/>
                <a:cs typeface="Arial" panose="020B0604020202020204" pitchFamily="34" charset="0"/>
              </a:rPr>
              <a:t>مرتبط بالرؤية</a:t>
            </a:r>
            <a:r>
              <a:rPr lang="en-US" sz="1800" b="1" kern="100" dirty="0">
                <a:effectLst/>
                <a:latin typeface="Calibri" panose="020F0502020204030204" pitchFamily="34" charset="0"/>
                <a:ea typeface="Calibri" panose="020F0502020204030204" pitchFamily="34" charset="0"/>
                <a:cs typeface="Arial" panose="020B0604020202020204" pitchFamily="34" charset="0"/>
              </a:rPr>
              <a:t> (R):</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ar-SA" sz="1800" kern="100" dirty="0">
                <a:effectLst/>
                <a:latin typeface="Calibri" panose="020F0502020204030204" pitchFamily="34" charset="0"/>
                <a:ea typeface="Calibri" panose="020F0502020204030204" pitchFamily="34" charset="0"/>
                <a:cs typeface="Arial" panose="020B0604020202020204" pitchFamily="34" charset="0"/>
              </a:rPr>
              <a:t>هل يخدم مستقبلك؟</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SzPts val="1000"/>
              <a:buFont typeface="Symbol" panose="05050102010706020507" pitchFamily="18" charset="2"/>
              <a:buChar char=""/>
              <a:tabLst>
                <a:tab pos="457200" algn="l"/>
              </a:tabLst>
            </a:pPr>
            <a:r>
              <a:rPr lang="ar-SA" sz="1800" b="1" kern="100" dirty="0">
                <a:effectLst/>
                <a:latin typeface="Calibri" panose="020F0502020204030204" pitchFamily="34" charset="0"/>
                <a:ea typeface="Calibri" panose="020F0502020204030204" pitchFamily="34" charset="0"/>
                <a:cs typeface="Arial" panose="020B0604020202020204" pitchFamily="34" charset="0"/>
              </a:rPr>
              <a:t>مؤطر بالزمن</a:t>
            </a:r>
            <a:r>
              <a:rPr lang="en-US" sz="1800" b="1" kern="100" dirty="0">
                <a:effectLst/>
                <a:latin typeface="Calibri" panose="020F0502020204030204" pitchFamily="34" charset="0"/>
                <a:ea typeface="Calibri" panose="020F0502020204030204" pitchFamily="34" charset="0"/>
                <a:cs typeface="Arial" panose="020B0604020202020204" pitchFamily="34" charset="0"/>
              </a:rPr>
              <a:t> (T):</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ar-SA" sz="1800" kern="100" dirty="0">
                <a:effectLst/>
                <a:latin typeface="Calibri" panose="020F0502020204030204" pitchFamily="34" charset="0"/>
                <a:ea typeface="Calibri" panose="020F0502020204030204" pitchFamily="34" charset="0"/>
                <a:cs typeface="Arial" panose="020B0604020202020204" pitchFamily="34" charset="0"/>
              </a:rPr>
              <a:t>متى تبدأ ومتى تنتهي؟</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sp>
        <p:nvSpPr>
          <p:cNvPr id="4" name="عنصر نائب لرقم الشريحة 3"/>
          <p:cNvSpPr>
            <a:spLocks noGrp="1"/>
          </p:cNvSpPr>
          <p:nvPr>
            <p:ph type="sldNum" sz="quarter" idx="5"/>
          </p:nvPr>
        </p:nvSpPr>
        <p:spPr/>
        <p:txBody>
          <a:bodyPr/>
          <a:lstStyle/>
          <a:p>
            <a:fld id="{F47C3311-9F1A-43F6-B276-4D346D1B389A}" type="slidenum">
              <a:rPr lang="ar-SA" smtClean="0"/>
              <a:t>8</a:t>
            </a:fld>
            <a:endParaRPr lang="ar-SA"/>
          </a:p>
        </p:txBody>
      </p:sp>
    </p:spTree>
    <p:extLst>
      <p:ext uri="{BB962C8B-B14F-4D97-AF65-F5344CB8AC3E}">
        <p14:creationId xmlns:p14="http://schemas.microsoft.com/office/powerpoint/2010/main" val="40172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36" name="Google Shape;73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4228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1"/>
        <p:cNvGrpSpPr/>
        <p:nvPr/>
      </p:nvGrpSpPr>
      <p:grpSpPr>
        <a:xfrm>
          <a:off x="0" y="0"/>
          <a:ext cx="0" cy="0"/>
          <a:chOff x="0" y="0"/>
          <a:chExt cx="0" cy="0"/>
        </a:xfrm>
      </p:grpSpPr>
      <p:sp>
        <p:nvSpPr>
          <p:cNvPr id="17" name="Google Shape;17;p500"/>
          <p:cNvSpPr/>
          <p:nvPr/>
        </p:nvSpPr>
        <p:spPr>
          <a:xfrm>
            <a:off x="0" y="0"/>
            <a:ext cx="12191999" cy="6858000"/>
          </a:xfrm>
          <a:prstGeom prst="frame">
            <a:avLst>
              <a:gd name="adj1" fmla="val 2459"/>
            </a:avLst>
          </a:prstGeom>
          <a:solidFill>
            <a:srgbClr val="548135"/>
          </a:solidFill>
          <a:ln w="12700" cap="flat" cmpd="sng">
            <a:solidFill>
              <a:srgbClr val="9AB50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2820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0"/>
        <p:cNvGrpSpPr/>
        <p:nvPr/>
      </p:nvGrpSpPr>
      <p:grpSpPr>
        <a:xfrm>
          <a:off x="0" y="0"/>
          <a:ext cx="0" cy="0"/>
          <a:chOff x="0" y="0"/>
          <a:chExt cx="0" cy="0"/>
        </a:xfrm>
      </p:grpSpPr>
      <p:sp>
        <p:nvSpPr>
          <p:cNvPr id="71" name="Google Shape;71;p5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5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3" name="Google Shape;73;p5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4" name="Google Shape;74;p5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Google Shape;75;p5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5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120879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7"/>
        <p:cNvGrpSpPr/>
        <p:nvPr/>
      </p:nvGrpSpPr>
      <p:grpSpPr>
        <a:xfrm>
          <a:off x="0" y="0"/>
          <a:ext cx="0" cy="0"/>
          <a:chOff x="0" y="0"/>
          <a:chExt cx="0" cy="0"/>
        </a:xfrm>
      </p:grpSpPr>
      <p:sp>
        <p:nvSpPr>
          <p:cNvPr id="78" name="Google Shape;78;p5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519"/>
          <p:cNvSpPr>
            <a:spLocks noGrp="1"/>
          </p:cNvSpPr>
          <p:nvPr>
            <p:ph type="pic" idx="2"/>
          </p:nvPr>
        </p:nvSpPr>
        <p:spPr>
          <a:xfrm>
            <a:off x="5183188" y="987425"/>
            <a:ext cx="6172200" cy="4873625"/>
          </a:xfrm>
          <a:prstGeom prst="rect">
            <a:avLst/>
          </a:prstGeom>
          <a:noFill/>
          <a:ln>
            <a:noFill/>
          </a:ln>
        </p:spPr>
      </p:sp>
      <p:sp>
        <p:nvSpPr>
          <p:cNvPr id="80" name="Google Shape;80;p5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1" name="Google Shape;81;p5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5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5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240197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4"/>
        <p:cNvGrpSpPr/>
        <p:nvPr/>
      </p:nvGrpSpPr>
      <p:grpSpPr>
        <a:xfrm>
          <a:off x="0" y="0"/>
          <a:ext cx="0" cy="0"/>
          <a:chOff x="0" y="0"/>
          <a:chExt cx="0" cy="0"/>
        </a:xfrm>
      </p:grpSpPr>
      <p:sp>
        <p:nvSpPr>
          <p:cNvPr id="85" name="Google Shape;85;p5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5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5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5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5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4038953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0"/>
        <p:cNvGrpSpPr/>
        <p:nvPr/>
      </p:nvGrpSpPr>
      <p:grpSpPr>
        <a:xfrm>
          <a:off x="0" y="0"/>
          <a:ext cx="0" cy="0"/>
          <a:chOff x="0" y="0"/>
          <a:chExt cx="0" cy="0"/>
        </a:xfrm>
      </p:grpSpPr>
      <p:sp>
        <p:nvSpPr>
          <p:cNvPr id="91" name="Google Shape;91;p5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5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5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5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5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108398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فارغ">
  <p:cSld name="فارغ">
    <p:spTree>
      <p:nvGrpSpPr>
        <p:cNvPr id="1" name="Shape 18"/>
        <p:cNvGrpSpPr/>
        <p:nvPr/>
      </p:nvGrpSpPr>
      <p:grpSpPr>
        <a:xfrm>
          <a:off x="0" y="0"/>
          <a:ext cx="0" cy="0"/>
          <a:chOff x="0" y="0"/>
          <a:chExt cx="0" cy="0"/>
        </a:xfrm>
      </p:grpSpPr>
      <p:sp>
        <p:nvSpPr>
          <p:cNvPr id="22" name="Google Shape;22;p501"/>
          <p:cNvSpPr/>
          <p:nvPr/>
        </p:nvSpPr>
        <p:spPr>
          <a:xfrm>
            <a:off x="0" y="0"/>
            <a:ext cx="12191999" cy="6858000"/>
          </a:xfrm>
          <a:prstGeom prst="frame">
            <a:avLst>
              <a:gd name="adj1" fmla="val 2459"/>
            </a:avLst>
          </a:prstGeom>
          <a:solidFill>
            <a:srgbClr val="548135"/>
          </a:solidFill>
          <a:ln w="12700" cap="flat" cmpd="sng">
            <a:solidFill>
              <a:srgbClr val="9AB50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pic>
        <p:nvPicPr>
          <p:cNvPr id="23" name="Google Shape;23;p501"/>
          <p:cNvPicPr preferRelativeResize="0"/>
          <p:nvPr/>
        </p:nvPicPr>
        <p:blipFill rotWithShape="1">
          <a:blip r:embed="rId2">
            <a:alphaModFix/>
          </a:blip>
          <a:srcRect/>
          <a:stretch/>
        </p:blipFill>
        <p:spPr>
          <a:xfrm>
            <a:off x="555462" y="5307981"/>
            <a:ext cx="1327150" cy="1327150"/>
          </a:xfrm>
          <a:prstGeom prst="rect">
            <a:avLst/>
          </a:prstGeom>
          <a:noFill/>
          <a:ln>
            <a:noFill/>
          </a:ln>
        </p:spPr>
      </p:pic>
      <p:sp>
        <p:nvSpPr>
          <p:cNvPr id="24" name="Google Shape;24;p501"/>
          <p:cNvSpPr txBox="1">
            <a:spLocks noGrp="1"/>
          </p:cNvSpPr>
          <p:nvPr>
            <p:ph type="body" idx="1"/>
          </p:nvPr>
        </p:nvSpPr>
        <p:spPr>
          <a:xfrm>
            <a:off x="8963025" y="412750"/>
            <a:ext cx="914400" cy="9144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501"/>
          <p:cNvSpPr txBox="1">
            <a:spLocks noGrp="1"/>
          </p:cNvSpPr>
          <p:nvPr>
            <p:ph type="body" idx="2"/>
          </p:nvPr>
        </p:nvSpPr>
        <p:spPr>
          <a:xfrm>
            <a:off x="5924550" y="669925"/>
            <a:ext cx="914400" cy="9144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62047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6"/>
        <p:cNvGrpSpPr/>
        <p:nvPr/>
      </p:nvGrpSpPr>
      <p:grpSpPr>
        <a:xfrm>
          <a:off x="0" y="0"/>
          <a:ext cx="0" cy="0"/>
          <a:chOff x="0" y="0"/>
          <a:chExt cx="0" cy="0"/>
        </a:xfrm>
      </p:grpSpPr>
      <p:sp>
        <p:nvSpPr>
          <p:cNvPr id="27" name="Google Shape;27;p50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8" name="Google Shape;28;p50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50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50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rgbClr val="888888"/>
                </a:solidFill>
                <a:latin typeface="Calibri"/>
                <a:ea typeface="Calibri"/>
                <a:cs typeface="Calibri"/>
                <a:sym typeface="Calibri"/>
              </a:defRPr>
            </a:lvl1pPr>
            <a:lvl2pPr marL="0" marR="0" lvl="1" indent="0" algn="r" rtl="1">
              <a:spcBef>
                <a:spcPts val="0"/>
              </a:spcBef>
              <a:buNone/>
              <a:defRPr sz="1800">
                <a:solidFill>
                  <a:srgbClr val="888888"/>
                </a:solidFill>
                <a:latin typeface="Calibri"/>
                <a:ea typeface="Calibri"/>
                <a:cs typeface="Calibri"/>
                <a:sym typeface="Calibri"/>
              </a:defRPr>
            </a:lvl2pPr>
            <a:lvl3pPr marL="0" marR="0" lvl="2" indent="0" algn="r" rtl="1">
              <a:spcBef>
                <a:spcPts val="0"/>
              </a:spcBef>
              <a:buNone/>
              <a:defRPr sz="1800">
                <a:solidFill>
                  <a:srgbClr val="888888"/>
                </a:solidFill>
                <a:latin typeface="Calibri"/>
                <a:ea typeface="Calibri"/>
                <a:cs typeface="Calibri"/>
                <a:sym typeface="Calibri"/>
              </a:defRPr>
            </a:lvl3pPr>
            <a:lvl4pPr marL="0" marR="0" lvl="3" indent="0" algn="r" rtl="1">
              <a:spcBef>
                <a:spcPts val="0"/>
              </a:spcBef>
              <a:buNone/>
              <a:defRPr sz="1800">
                <a:solidFill>
                  <a:srgbClr val="888888"/>
                </a:solidFill>
                <a:latin typeface="Calibri"/>
                <a:ea typeface="Calibri"/>
                <a:cs typeface="Calibri"/>
                <a:sym typeface="Calibri"/>
              </a:defRPr>
            </a:lvl4pPr>
            <a:lvl5pPr marL="0" marR="0" lvl="4" indent="0" algn="r" rtl="1">
              <a:spcBef>
                <a:spcPts val="0"/>
              </a:spcBef>
              <a:buNone/>
              <a:defRPr sz="1800">
                <a:solidFill>
                  <a:srgbClr val="888888"/>
                </a:solidFill>
                <a:latin typeface="Calibri"/>
                <a:ea typeface="Calibri"/>
                <a:cs typeface="Calibri"/>
                <a:sym typeface="Calibri"/>
              </a:defRPr>
            </a:lvl5pPr>
            <a:lvl6pPr marL="0" marR="0" lvl="5" indent="0" algn="r" rtl="1">
              <a:spcBef>
                <a:spcPts val="0"/>
              </a:spcBef>
              <a:buNone/>
              <a:defRPr sz="1800">
                <a:solidFill>
                  <a:srgbClr val="888888"/>
                </a:solidFill>
                <a:latin typeface="Calibri"/>
                <a:ea typeface="Calibri"/>
                <a:cs typeface="Calibri"/>
                <a:sym typeface="Calibri"/>
              </a:defRPr>
            </a:lvl6pPr>
            <a:lvl7pPr marL="0" marR="0" lvl="6" indent="0" algn="r" rtl="1">
              <a:spcBef>
                <a:spcPts val="0"/>
              </a:spcBef>
              <a:buNone/>
              <a:defRPr sz="1800">
                <a:solidFill>
                  <a:srgbClr val="888888"/>
                </a:solidFill>
                <a:latin typeface="Calibri"/>
                <a:ea typeface="Calibri"/>
                <a:cs typeface="Calibri"/>
                <a:sym typeface="Calibri"/>
              </a:defRPr>
            </a:lvl7pPr>
            <a:lvl8pPr marL="0" marR="0" lvl="7" indent="0" algn="r" rtl="1">
              <a:spcBef>
                <a:spcPts val="0"/>
              </a:spcBef>
              <a:buNone/>
              <a:defRPr sz="1800">
                <a:solidFill>
                  <a:srgbClr val="888888"/>
                </a:solidFill>
                <a:latin typeface="Calibri"/>
                <a:ea typeface="Calibri"/>
                <a:cs typeface="Calibri"/>
                <a:sym typeface="Calibri"/>
              </a:defRPr>
            </a:lvl8pPr>
            <a:lvl9pPr marL="0" marR="0" lvl="8" indent="0" algn="r" rtl="1">
              <a:spcBef>
                <a:spcPts val="0"/>
              </a:spcBef>
              <a:buNone/>
              <a:defRPr sz="1800">
                <a:solidFill>
                  <a:srgbClr val="888888"/>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
        <p:nvSpPr>
          <p:cNvPr id="31" name="Google Shape;31;p502"/>
          <p:cNvSpPr/>
          <p:nvPr/>
        </p:nvSpPr>
        <p:spPr>
          <a:xfrm>
            <a:off x="0" y="0"/>
            <a:ext cx="12191999" cy="6858000"/>
          </a:xfrm>
          <a:prstGeom prst="frame">
            <a:avLst>
              <a:gd name="adj1" fmla="val 2459"/>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502"/>
          <p:cNvSpPr/>
          <p:nvPr/>
        </p:nvSpPr>
        <p:spPr>
          <a:xfrm>
            <a:off x="2209800" y="25537"/>
            <a:ext cx="7824651" cy="937260"/>
          </a:xfrm>
          <a:prstGeom prst="round2DiagRect">
            <a:avLst>
              <a:gd name="adj1" fmla="val 16667"/>
              <a:gd name="adj2" fmla="val 0"/>
            </a:avLst>
          </a:prstGeom>
          <a:solidFill>
            <a:srgbClr val="548135"/>
          </a:solidFill>
          <a:ln w="127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502"/>
          <p:cNvSpPr/>
          <p:nvPr/>
        </p:nvSpPr>
        <p:spPr>
          <a:xfrm>
            <a:off x="0" y="0"/>
            <a:ext cx="12192000" cy="6858000"/>
          </a:xfrm>
          <a:prstGeom prst="frame">
            <a:avLst>
              <a:gd name="adj1" fmla="val 2817"/>
            </a:avLst>
          </a:prstGeom>
          <a:solidFill>
            <a:srgbClr val="54813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502"/>
          <p:cNvSpPr/>
          <p:nvPr/>
        </p:nvSpPr>
        <p:spPr>
          <a:xfrm>
            <a:off x="9350829" y="6215743"/>
            <a:ext cx="2340428" cy="36512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02"/>
          <p:cNvSpPr/>
          <p:nvPr/>
        </p:nvSpPr>
        <p:spPr>
          <a:xfrm>
            <a:off x="8892540" y="-1851660"/>
            <a:ext cx="914400" cy="914400"/>
          </a:xfrm>
          <a:prstGeom prst="roundRect">
            <a:avLst>
              <a:gd name="adj" fmla="val 16667"/>
            </a:avLst>
          </a:prstGeom>
          <a:solidFill>
            <a:schemeClr val="accent1"/>
          </a:solidFill>
          <a:ln w="12700" cap="flat" cmpd="sng">
            <a:solidFill>
              <a:srgbClr val="2641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52711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6"/>
        <p:cNvGrpSpPr/>
        <p:nvPr/>
      </p:nvGrpSpPr>
      <p:grpSpPr>
        <a:xfrm>
          <a:off x="0" y="0"/>
          <a:ext cx="0" cy="0"/>
          <a:chOff x="0" y="0"/>
          <a:chExt cx="0" cy="0"/>
        </a:xfrm>
      </p:grpSpPr>
      <p:pic>
        <p:nvPicPr>
          <p:cNvPr id="37" name="Google Shape;37;p503"/>
          <p:cNvPicPr preferRelativeResize="0"/>
          <p:nvPr/>
        </p:nvPicPr>
        <p:blipFill rotWithShape="1">
          <a:blip r:embed="rId2">
            <a:alphaModFix/>
          </a:blip>
          <a:srcRect t="22301" b="18326"/>
          <a:stretch/>
        </p:blipFill>
        <p:spPr>
          <a:xfrm>
            <a:off x="250806" y="5661220"/>
            <a:ext cx="1915450" cy="1137233"/>
          </a:xfrm>
          <a:prstGeom prst="rect">
            <a:avLst/>
          </a:prstGeom>
          <a:noFill/>
          <a:ln>
            <a:noFill/>
          </a:ln>
        </p:spPr>
      </p:pic>
      <p:sp>
        <p:nvSpPr>
          <p:cNvPr id="38" name="Google Shape;38;p503"/>
          <p:cNvSpPr/>
          <p:nvPr/>
        </p:nvSpPr>
        <p:spPr>
          <a:xfrm>
            <a:off x="0" y="0"/>
            <a:ext cx="12191999" cy="6858000"/>
          </a:xfrm>
          <a:prstGeom prst="frame">
            <a:avLst>
              <a:gd name="adj1" fmla="val 2459"/>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5857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9"/>
        <p:cNvGrpSpPr/>
        <p:nvPr/>
      </p:nvGrpSpPr>
      <p:grpSpPr>
        <a:xfrm>
          <a:off x="0" y="0"/>
          <a:ext cx="0" cy="0"/>
          <a:chOff x="0" y="0"/>
          <a:chExt cx="0" cy="0"/>
        </a:xfrm>
      </p:grpSpPr>
      <p:sp>
        <p:nvSpPr>
          <p:cNvPr id="40" name="Google Shape;40;p5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5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2" name="Google Shape;42;p5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5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5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2661160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5"/>
        <p:cNvGrpSpPr/>
        <p:nvPr/>
      </p:nvGrpSpPr>
      <p:grpSpPr>
        <a:xfrm>
          <a:off x="0" y="0"/>
          <a:ext cx="0" cy="0"/>
          <a:chOff x="0" y="0"/>
          <a:chExt cx="0" cy="0"/>
        </a:xfrm>
      </p:grpSpPr>
      <p:sp>
        <p:nvSpPr>
          <p:cNvPr id="46" name="Google Shape;46;p5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5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5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5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0" name="Google Shape;50;p5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5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1192286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2"/>
        <p:cNvGrpSpPr/>
        <p:nvPr/>
      </p:nvGrpSpPr>
      <p:grpSpPr>
        <a:xfrm>
          <a:off x="0" y="0"/>
          <a:ext cx="0" cy="0"/>
          <a:chOff x="0" y="0"/>
          <a:chExt cx="0" cy="0"/>
        </a:xfrm>
      </p:grpSpPr>
      <p:sp>
        <p:nvSpPr>
          <p:cNvPr id="53" name="Google Shape;53;p5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 name="Google Shape;54;p5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5" name="Google Shape;55;p5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7" name="Google Shape;57;p5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5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5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5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3369118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1"/>
        <p:cNvGrpSpPr/>
        <p:nvPr/>
      </p:nvGrpSpPr>
      <p:grpSpPr>
        <a:xfrm>
          <a:off x="0" y="0"/>
          <a:ext cx="0" cy="0"/>
          <a:chOff x="0" y="0"/>
          <a:chExt cx="0" cy="0"/>
        </a:xfrm>
      </p:grpSpPr>
      <p:sp>
        <p:nvSpPr>
          <p:cNvPr id="62" name="Google Shape;62;p5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5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5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5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137812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5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5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5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1">
              <a:spcBef>
                <a:spcPts val="0"/>
              </a:spcBef>
              <a:buNone/>
              <a:defRPr sz="1800">
                <a:solidFill>
                  <a:schemeClr val="dk1"/>
                </a:solidFill>
                <a:latin typeface="Calibri"/>
                <a:ea typeface="Calibri"/>
                <a:cs typeface="Calibri"/>
                <a:sym typeface="Calibri"/>
              </a:defRPr>
            </a:lvl1pPr>
            <a:lvl2pPr marL="0" marR="0" lvl="1" indent="0" algn="r" rtl="1">
              <a:spcBef>
                <a:spcPts val="0"/>
              </a:spcBef>
              <a:buNone/>
              <a:defRPr sz="1800">
                <a:solidFill>
                  <a:schemeClr val="dk1"/>
                </a:solidFill>
                <a:latin typeface="Calibri"/>
                <a:ea typeface="Calibri"/>
                <a:cs typeface="Calibri"/>
                <a:sym typeface="Calibri"/>
              </a:defRPr>
            </a:lvl2pPr>
            <a:lvl3pPr marL="0" marR="0" lvl="2" indent="0" algn="r" rtl="1">
              <a:spcBef>
                <a:spcPts val="0"/>
              </a:spcBef>
              <a:buNone/>
              <a:defRPr sz="1800">
                <a:solidFill>
                  <a:schemeClr val="dk1"/>
                </a:solidFill>
                <a:latin typeface="Calibri"/>
                <a:ea typeface="Calibri"/>
                <a:cs typeface="Calibri"/>
                <a:sym typeface="Calibri"/>
              </a:defRPr>
            </a:lvl3pPr>
            <a:lvl4pPr marL="0" marR="0" lvl="3" indent="0" algn="r" rtl="1">
              <a:spcBef>
                <a:spcPts val="0"/>
              </a:spcBef>
              <a:buNone/>
              <a:defRPr sz="1800">
                <a:solidFill>
                  <a:schemeClr val="dk1"/>
                </a:solidFill>
                <a:latin typeface="Calibri"/>
                <a:ea typeface="Calibri"/>
                <a:cs typeface="Calibri"/>
                <a:sym typeface="Calibri"/>
              </a:defRPr>
            </a:lvl4pPr>
            <a:lvl5pPr marL="0" marR="0" lvl="4" indent="0" algn="r" rtl="1">
              <a:spcBef>
                <a:spcPts val="0"/>
              </a:spcBef>
              <a:buNone/>
              <a:defRPr sz="1800">
                <a:solidFill>
                  <a:schemeClr val="dk1"/>
                </a:solidFill>
                <a:latin typeface="Calibri"/>
                <a:ea typeface="Calibri"/>
                <a:cs typeface="Calibri"/>
                <a:sym typeface="Calibri"/>
              </a:defRPr>
            </a:lvl5pPr>
            <a:lvl6pPr marL="0" marR="0" lvl="5" indent="0" algn="r" rtl="1">
              <a:spcBef>
                <a:spcPts val="0"/>
              </a:spcBef>
              <a:buNone/>
              <a:defRPr sz="1800">
                <a:solidFill>
                  <a:schemeClr val="dk1"/>
                </a:solidFill>
                <a:latin typeface="Calibri"/>
                <a:ea typeface="Calibri"/>
                <a:cs typeface="Calibri"/>
                <a:sym typeface="Calibri"/>
              </a:defRPr>
            </a:lvl6pPr>
            <a:lvl7pPr marL="0" marR="0" lvl="6" indent="0" algn="r" rtl="1">
              <a:spcBef>
                <a:spcPts val="0"/>
              </a:spcBef>
              <a:buNone/>
              <a:defRPr sz="1800">
                <a:solidFill>
                  <a:schemeClr val="dk1"/>
                </a:solidFill>
                <a:latin typeface="Calibri"/>
                <a:ea typeface="Calibri"/>
                <a:cs typeface="Calibri"/>
                <a:sym typeface="Calibri"/>
              </a:defRPr>
            </a:lvl7pPr>
            <a:lvl8pPr marL="0" marR="0" lvl="7" indent="0" algn="r" rtl="1">
              <a:spcBef>
                <a:spcPts val="0"/>
              </a:spcBef>
              <a:buNone/>
              <a:defRPr sz="1800">
                <a:solidFill>
                  <a:schemeClr val="dk1"/>
                </a:solidFill>
                <a:latin typeface="Calibri"/>
                <a:ea typeface="Calibri"/>
                <a:cs typeface="Calibri"/>
                <a:sym typeface="Calibri"/>
              </a:defRPr>
            </a:lvl8pPr>
            <a:lvl9pPr marL="0" marR="0" lvl="8" indent="0" algn="r" rtl="1">
              <a:spcBef>
                <a:spcPts val="0"/>
              </a:spcBef>
              <a:buNone/>
              <a:defRPr sz="1800">
                <a:solidFill>
                  <a:schemeClr val="dk1"/>
                </a:solidFill>
                <a:latin typeface="Calibri"/>
                <a:ea typeface="Calibri"/>
                <a:cs typeface="Calibri"/>
                <a:sym typeface="Calibri"/>
              </a:defRPr>
            </a:lvl9pPr>
          </a:lstStyle>
          <a:p>
            <a:pPr marL="0" lvl="0" indent="0" algn="r" rtl="1">
              <a:spcBef>
                <a:spcPts val="0"/>
              </a:spcBef>
              <a:spcAft>
                <a:spcPts val="0"/>
              </a:spcAft>
              <a:buNone/>
            </a:pPr>
            <a:fld id="{00000000-1234-1234-1234-123412341234}" type="slidenum">
              <a:rPr lang="ar-SA"/>
              <a:t>‹#›</a:t>
            </a:fld>
            <a:endParaRPr/>
          </a:p>
        </p:txBody>
      </p:sp>
    </p:spTree>
    <p:extLst>
      <p:ext uri="{BB962C8B-B14F-4D97-AF65-F5344CB8AC3E}">
        <p14:creationId xmlns:p14="http://schemas.microsoft.com/office/powerpoint/2010/main" val="2121605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499"/>
          <p:cNvPicPr preferRelativeResize="0"/>
          <p:nvPr/>
        </p:nvPicPr>
        <p:blipFill rotWithShape="1">
          <a:blip r:embed="rId15">
            <a:alphaModFix/>
          </a:blip>
          <a:srcRect/>
          <a:stretch/>
        </p:blipFill>
        <p:spPr>
          <a:xfrm>
            <a:off x="15240" y="0"/>
            <a:ext cx="12176760" cy="6858000"/>
          </a:xfrm>
          <a:prstGeom prst="rect">
            <a:avLst/>
          </a:prstGeom>
          <a:noFill/>
          <a:ln>
            <a:noFill/>
          </a:ln>
        </p:spPr>
      </p:pic>
    </p:spTree>
    <p:extLst>
      <p:ext uri="{BB962C8B-B14F-4D97-AF65-F5344CB8AC3E}">
        <p14:creationId xmlns:p14="http://schemas.microsoft.com/office/powerpoint/2010/main" val="177930764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5" name="Google Shape;365;p2"/>
          <p:cNvSpPr/>
          <p:nvPr/>
        </p:nvSpPr>
        <p:spPr>
          <a:xfrm>
            <a:off x="5266644" y="5068967"/>
            <a:ext cx="6659839" cy="1107996"/>
          </a:xfrm>
          <a:prstGeom prst="rect">
            <a:avLst/>
          </a:prstGeom>
          <a:noFill/>
          <a:ln>
            <a:noFill/>
          </a:ln>
        </p:spPr>
        <p:txBody>
          <a:bodyPr spcFirstLastPara="1" wrap="square" lIns="91425" tIns="45700" rIns="91425" bIns="45700" anchor="t" anchorCtr="0">
            <a:spAutoFit/>
          </a:bodyPr>
          <a:lstStyle/>
          <a:p>
            <a:pPr marL="0" marR="0" lvl="0" indent="0" algn="ctr" defTabSz="914400" rtl="1" eaLnBrk="1" fontAlgn="auto" latinLnBrk="0" hangingPunct="1">
              <a:lnSpc>
                <a:spcPct val="100000"/>
              </a:lnSpc>
              <a:spcBef>
                <a:spcPts val="0"/>
              </a:spcBef>
              <a:spcAft>
                <a:spcPts val="0"/>
              </a:spcAft>
              <a:buClr>
                <a:srgbClr val="548235"/>
              </a:buClr>
              <a:buSzPts val="6600"/>
              <a:buFont typeface="Sakkal Majalla"/>
              <a:buNone/>
              <a:tabLst/>
              <a:defRPr/>
            </a:pPr>
            <a:r>
              <a:rPr kumimoji="0" lang="ar-SA" sz="6600" b="1" i="0" u="none" strike="noStrike" kern="0" cap="none" spc="0" normalizeH="0" baseline="0" noProof="0">
                <a:ln>
                  <a:noFill/>
                </a:ln>
                <a:solidFill>
                  <a:srgbClr val="548235"/>
                </a:solidFill>
                <a:effectLst/>
                <a:uLnTx/>
                <a:uFillTx/>
                <a:latin typeface="Sakkal Majalla"/>
                <a:ea typeface="Sakkal Majalla"/>
                <a:cs typeface="Sakkal Majalla"/>
                <a:sym typeface="Sakkal Majalla"/>
              </a:rPr>
              <a:t>د خيرية الصبان </a:t>
            </a:r>
            <a:endParaRPr kumimoji="0" sz="6600" b="1" i="0" u="none" strike="noStrike" kern="0" cap="none" spc="0" normalizeH="0" baseline="0" noProof="0">
              <a:ln>
                <a:noFill/>
              </a:ln>
              <a:solidFill>
                <a:srgbClr val="548235"/>
              </a:solidFill>
              <a:effectLst/>
              <a:uLnTx/>
              <a:uFillTx/>
              <a:latin typeface="Sakkal Majalla"/>
              <a:ea typeface="Sakkal Majalla"/>
              <a:cs typeface="Sakkal Majalla"/>
              <a:sym typeface="Sakkal Majalla"/>
            </a:endParaRPr>
          </a:p>
        </p:txBody>
      </p:sp>
      <p:sp>
        <p:nvSpPr>
          <p:cNvPr id="366" name="Google Shape;366;p2"/>
          <p:cNvSpPr/>
          <p:nvPr/>
        </p:nvSpPr>
        <p:spPr>
          <a:xfrm>
            <a:off x="6064987" y="1687132"/>
            <a:ext cx="6127013" cy="2979715"/>
          </a:xfrm>
          <a:prstGeom prst="rect">
            <a:avLst/>
          </a:prstGeom>
          <a:solidFill>
            <a:srgbClr val="54823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1" eaLnBrk="1" fontAlgn="auto" latinLnBrk="0" hangingPunct="1">
              <a:lnSpc>
                <a:spcPct val="100000"/>
              </a:lnSpc>
              <a:spcBef>
                <a:spcPts val="0"/>
              </a:spcBef>
              <a:spcAft>
                <a:spcPts val="0"/>
              </a:spcAft>
              <a:buClr>
                <a:srgbClr val="FFFFFF"/>
              </a:buClr>
              <a:buSzPts val="1800"/>
              <a:buFont typeface="Calibri"/>
              <a:buNone/>
              <a:tabLst/>
              <a:defRPr/>
            </a:pPr>
            <a:r>
              <a:rPr kumimoji="0" lang="ar-SA" sz="6000" b="1" i="0" u="none" strike="noStrike" kern="0" cap="none" spc="0" normalizeH="0" baseline="0" noProof="0" dirty="0">
                <a:ln>
                  <a:noFill/>
                </a:ln>
                <a:solidFill>
                  <a:srgbClr val="FFFFFF"/>
                </a:solidFill>
                <a:effectLst/>
                <a:uLnTx/>
                <a:uFillTx/>
                <a:latin typeface="Calibri"/>
                <a:ea typeface="Calibri"/>
                <a:cs typeface="Calibri"/>
                <a:sym typeface="Calibri"/>
              </a:rPr>
              <a:t>التخطيط الاستراتيجي الشخصي</a:t>
            </a:r>
            <a:endParaRPr kumimoji="0" sz="60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2050" name="Picture 2" descr="Business person looking at the schedule 10941644 Vector Art at Vecteezy">
            <a:extLst>
              <a:ext uri="{FF2B5EF4-FFF2-40B4-BE49-F238E27FC236}">
                <a16:creationId xmlns:a16="http://schemas.microsoft.com/office/drawing/2014/main" id="{A1769B4C-4B81-8C1F-B318-9400B5ED2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517" y="799181"/>
            <a:ext cx="5891270" cy="537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42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a:extLst>
              <a:ext uri="{FF2B5EF4-FFF2-40B4-BE49-F238E27FC236}">
                <a16:creationId xmlns:a16="http://schemas.microsoft.com/office/drawing/2014/main" id="{49E205B5-3B90-8335-588B-4062E8F533A5}"/>
              </a:ext>
            </a:extLst>
          </p:cNvPr>
          <p:cNvGraphicFramePr>
            <a:graphicFrameLocks noGrp="1"/>
          </p:cNvGraphicFramePr>
          <p:nvPr/>
        </p:nvGraphicFramePr>
        <p:xfrm>
          <a:off x="2260476" y="1732589"/>
          <a:ext cx="8227581" cy="3988220"/>
        </p:xfrm>
        <a:graphic>
          <a:graphicData uri="http://schemas.openxmlformats.org/drawingml/2006/table">
            <a:tbl>
              <a:tblPr firstRow="1" firstCol="1" bandRow="1"/>
              <a:tblGrid>
                <a:gridCol w="2742527">
                  <a:extLst>
                    <a:ext uri="{9D8B030D-6E8A-4147-A177-3AD203B41FA5}">
                      <a16:colId xmlns:a16="http://schemas.microsoft.com/office/drawing/2014/main" val="4130957108"/>
                    </a:ext>
                  </a:extLst>
                </a:gridCol>
                <a:gridCol w="2742527">
                  <a:extLst>
                    <a:ext uri="{9D8B030D-6E8A-4147-A177-3AD203B41FA5}">
                      <a16:colId xmlns:a16="http://schemas.microsoft.com/office/drawing/2014/main" val="924371683"/>
                    </a:ext>
                  </a:extLst>
                </a:gridCol>
                <a:gridCol w="2742527">
                  <a:extLst>
                    <a:ext uri="{9D8B030D-6E8A-4147-A177-3AD203B41FA5}">
                      <a16:colId xmlns:a16="http://schemas.microsoft.com/office/drawing/2014/main" val="838760234"/>
                    </a:ext>
                  </a:extLst>
                </a:gridCol>
              </a:tblGrid>
              <a:tr h="385572">
                <a:tc>
                  <a:txBody>
                    <a:bodyPr/>
                    <a:lstStyle/>
                    <a:p>
                      <a:pPr algn="r" rtl="1">
                        <a:lnSpc>
                          <a:spcPct val="115000"/>
                        </a:lnSpc>
                        <a:spcAft>
                          <a:spcPts val="800"/>
                        </a:spcAft>
                      </a:pPr>
                      <a:r>
                        <a:rPr lang="en-US" sz="2000" b="1" kern="10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KPI </a:t>
                      </a:r>
                      <a:r>
                        <a:rPr lang="ar-SA" sz="2000" b="1" kern="10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مثال</a:t>
                      </a:r>
                      <a:endParaRPr lang="en-US" sz="2000" kern="10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r" rtl="1">
                        <a:lnSpc>
                          <a:spcPct val="115000"/>
                        </a:lnSpc>
                        <a:spcAft>
                          <a:spcPts val="800"/>
                        </a:spcAft>
                      </a:pPr>
                      <a:r>
                        <a:rPr lang="ar-SA" sz="2000" b="1" kern="10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الهدف</a:t>
                      </a:r>
                      <a:endParaRPr lang="en-US" sz="2000" kern="10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r" rtl="1">
                        <a:lnSpc>
                          <a:spcPct val="115000"/>
                        </a:lnSpc>
                        <a:spcAft>
                          <a:spcPts val="800"/>
                        </a:spcAft>
                      </a:pPr>
                      <a:r>
                        <a:rPr lang="ar-SA" sz="20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المجال</a:t>
                      </a:r>
                      <a:endParaRPr lang="en-US" sz="20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4879982"/>
                  </a:ext>
                </a:extLst>
              </a:tr>
              <a:tr h="797644">
                <a:tc>
                  <a:txBody>
                    <a:bodyPr/>
                    <a:lstStyle/>
                    <a:p>
                      <a:pPr algn="r" rtl="1">
                        <a:lnSpc>
                          <a:spcPct val="115000"/>
                        </a:lnSpc>
                        <a:spcAft>
                          <a:spcPts val="800"/>
                        </a:spcAft>
                      </a:pPr>
                      <a:r>
                        <a:rPr lang="en-US"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4 </a:t>
                      </a: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ساعات رياضة/أسبوع – خسارة 2 كجم/شهر</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تحسين اللياقة</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الصحة</a:t>
                      </a:r>
                      <a:endParaRPr lang="en-US" sz="20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2811119"/>
                  </a:ext>
                </a:extLst>
              </a:tr>
              <a:tr h="797644">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إنهاء 3 دروس/أسبوع – قراءة 30 صفحة/يوم</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إتمام دورة تدريبية</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التطوير</a:t>
                      </a:r>
                      <a:endParaRPr lang="en-US" sz="20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5383175"/>
                  </a:ext>
                </a:extLst>
              </a:tr>
              <a:tr h="1209716">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التواصل مع 10 عملاء/أسبوع – 90% إنجاز</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توسيع قاعدة العملاء</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العمل</a:t>
                      </a:r>
                      <a:endParaRPr lang="en-US" sz="20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4773222"/>
                  </a:ext>
                </a:extLst>
              </a:tr>
              <a:tr h="797644">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ادخار 500 ريال – زيادة 10% من دخل إضاف</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رفع الدخل الشخصي</a:t>
                      </a:r>
                      <a:endParaRPr lang="en-US"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0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المال</a:t>
                      </a:r>
                      <a:endParaRPr lang="en-US" sz="20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1881331"/>
                  </a:ext>
                </a:extLst>
              </a:tr>
            </a:tbl>
          </a:graphicData>
        </a:graphic>
      </p:graphicFrame>
      <p:sp>
        <p:nvSpPr>
          <p:cNvPr id="7" name="مربع نص 6">
            <a:extLst>
              <a:ext uri="{FF2B5EF4-FFF2-40B4-BE49-F238E27FC236}">
                <a16:creationId xmlns:a16="http://schemas.microsoft.com/office/drawing/2014/main" id="{903CF59A-42AF-2692-8F30-8D87A714090F}"/>
              </a:ext>
            </a:extLst>
          </p:cNvPr>
          <p:cNvSpPr txBox="1"/>
          <p:nvPr/>
        </p:nvSpPr>
        <p:spPr>
          <a:xfrm>
            <a:off x="2001996" y="632735"/>
            <a:ext cx="6103620" cy="555986"/>
          </a:xfrm>
          <a:prstGeom prst="rect">
            <a:avLst/>
          </a:prstGeom>
          <a:noFill/>
        </p:spPr>
        <p:txBody>
          <a:bodyPr wrap="square">
            <a:spAutoFit/>
          </a:bodyPr>
          <a:lstStyle/>
          <a:p>
            <a:pPr algn="r" rtl="1">
              <a:lnSpc>
                <a:spcPct val="115000"/>
              </a:lnSpc>
              <a:spcAft>
                <a:spcPts val="800"/>
              </a:spcAft>
            </a:pPr>
            <a:r>
              <a:rPr lang="ar-SA" sz="28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أمثلة عملية على</a:t>
            </a:r>
            <a:r>
              <a:rPr lang="en-US" sz="28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 KPIs:</a:t>
            </a:r>
          </a:p>
        </p:txBody>
      </p:sp>
    </p:spTree>
    <p:extLst>
      <p:ext uri="{BB962C8B-B14F-4D97-AF65-F5344CB8AC3E}">
        <p14:creationId xmlns:p14="http://schemas.microsoft.com/office/powerpoint/2010/main" val="3860385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1AB01E67-FE49-02F1-948B-3CAD901FCB02}"/>
              </a:ext>
            </a:extLst>
          </p:cNvPr>
          <p:cNvSpPr txBox="1"/>
          <p:nvPr/>
        </p:nvSpPr>
        <p:spPr>
          <a:xfrm>
            <a:off x="2848365" y="2179403"/>
            <a:ext cx="8012430" cy="2331985"/>
          </a:xfrm>
          <a:prstGeom prst="rect">
            <a:avLst/>
          </a:prstGeom>
          <a:noFill/>
        </p:spPr>
        <p:txBody>
          <a:bodyPr wrap="square">
            <a:spAutoFit/>
          </a:bodyPr>
          <a:lstStyle/>
          <a:p>
            <a:pPr algn="r" rtl="1">
              <a:lnSpc>
                <a:spcPct val="150000"/>
              </a:lnSpc>
              <a:spcAft>
                <a:spcPts val="800"/>
              </a:spcAft>
            </a:pPr>
            <a:r>
              <a:rPr lang="ar-SA" sz="32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نشاط تدريبي:</a:t>
            </a:r>
            <a:endParaRPr lang="en-US" sz="3200"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Font typeface="+mj-lt"/>
              <a:buAutoNum type="arabicPeriod"/>
            </a:pPr>
            <a:r>
              <a:rPr lang="ar-SA" sz="32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اختر هدفًا ذكيًا لك.</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800"/>
              </a:spcAft>
              <a:buFont typeface="+mj-lt"/>
              <a:buAutoNum type="arabicPeriod"/>
            </a:pPr>
            <a:r>
              <a:rPr lang="ar-SA" sz="32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حدد 1–3 </a:t>
            </a:r>
            <a:r>
              <a:rPr lang="en-US" sz="3200" b="1"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KPIs</a:t>
            </a:r>
            <a:r>
              <a:rPr lang="ar-SA" sz="32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واضحة.</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2" descr="ماذا يعني الاستدلال.. الجواب الصحيح | مدونة المناهج التعليمية">
            <a:extLst>
              <a:ext uri="{FF2B5EF4-FFF2-40B4-BE49-F238E27FC236}">
                <a16:creationId xmlns:a16="http://schemas.microsoft.com/office/drawing/2014/main" id="{C1AFDF3F-282F-E4F9-8788-F2030A4F6A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41" y="1194661"/>
            <a:ext cx="3454040" cy="263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79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C0254DD8-9CED-89FD-74D2-D281A1801F4C}"/>
              </a:ext>
            </a:extLst>
          </p:cNvPr>
          <p:cNvSpPr txBox="1"/>
          <p:nvPr/>
        </p:nvSpPr>
        <p:spPr>
          <a:xfrm>
            <a:off x="2123731" y="1327150"/>
            <a:ext cx="8361802" cy="3357458"/>
          </a:xfrm>
          <a:prstGeom prst="rect">
            <a:avLst/>
          </a:prstGeom>
          <a:noFill/>
        </p:spPr>
        <p:txBody>
          <a:bodyPr wrap="square">
            <a:spAutoFit/>
          </a:bodyPr>
          <a:lstStyle/>
          <a:p>
            <a:pPr algn="r" rtl="1">
              <a:lnSpc>
                <a:spcPct val="150000"/>
              </a:lnSpc>
              <a:spcAft>
                <a:spcPts val="800"/>
              </a:spcAft>
            </a:pPr>
            <a:r>
              <a:rPr lang="ar-SA" sz="2800" b="1" kern="100" dirty="0">
                <a:solidFill>
                  <a:srgbClr val="388600"/>
                </a:solidFill>
                <a:effectLst/>
                <a:latin typeface="Calibri" panose="020F0502020204030204" pitchFamily="34" charset="0"/>
                <a:ea typeface="Calibri" panose="020F0502020204030204" pitchFamily="34" charset="0"/>
                <a:cs typeface="Times New Roman" panose="02020603050405020304" pitchFamily="18" charset="0"/>
              </a:rPr>
              <a:t>مثال</a:t>
            </a:r>
            <a:r>
              <a:rPr lang="en-US" sz="2800" b="1" kern="100" dirty="0">
                <a:solidFill>
                  <a:srgbClr val="388600"/>
                </a:solidFill>
                <a:effectLst/>
                <a:latin typeface="Times New Roman" panose="02020603050405020304" pitchFamily="18" charset="0"/>
                <a:ea typeface="Calibri" panose="020F0502020204030204" pitchFamily="34" charset="0"/>
                <a:cs typeface="Arial" panose="020B0604020202020204" pitchFamily="34" charset="0"/>
              </a:rPr>
              <a:t>:</a:t>
            </a:r>
            <a:br>
              <a:rPr lang="en-US" sz="2800" b="1"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br>
            <a:r>
              <a:rPr lang="ar-SA" sz="2800" b="1" kern="100" dirty="0">
                <a:solidFill>
                  <a:srgbClr val="388600"/>
                </a:solidFill>
                <a:effectLst/>
                <a:latin typeface="Calibri" panose="020F0502020204030204" pitchFamily="34" charset="0"/>
                <a:ea typeface="Calibri" panose="020F0502020204030204" pitchFamily="34" charset="0"/>
                <a:cs typeface="Times New Roman" panose="02020603050405020304" pitchFamily="18" charset="0"/>
              </a:rPr>
              <a:t>الهدف: </a:t>
            </a:r>
            <a:r>
              <a:rPr lang="ar-SA" sz="2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بناء عادة التعلّم الذاتي</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lvl="0" algn="r" rtl="1">
              <a:lnSpc>
                <a:spcPct val="150000"/>
              </a:lnSpc>
              <a:spcAft>
                <a:spcPts val="800"/>
              </a:spcAft>
              <a:buSzPts val="1000"/>
              <a:tabLst>
                <a:tab pos="457200" algn="l"/>
              </a:tabLst>
            </a:pPr>
            <a:r>
              <a:rPr lang="ar-SA" sz="2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مؤشرات الأداء</a:t>
            </a:r>
            <a:br>
              <a:rPr lang="en-US" sz="2800" b="1"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br>
            <a:r>
              <a:rPr lang="ar-SA" sz="2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قراءة 20 صفحة/يوم</a:t>
            </a:r>
            <a:br>
              <a:rPr lang="en-US" sz="2800" b="1"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br>
            <a:r>
              <a:rPr lang="ar-SA" sz="2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إنهاء دورة تدريبية خلال ٣ أسابيع</a:t>
            </a:r>
            <a:endParaRPr lang="en-US"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صورة 3">
            <a:extLst>
              <a:ext uri="{FF2B5EF4-FFF2-40B4-BE49-F238E27FC236}">
                <a16:creationId xmlns:a16="http://schemas.microsoft.com/office/drawing/2014/main" id="{DB79EB84-AD3C-913B-B236-63144758776A}"/>
              </a:ext>
            </a:extLst>
          </p:cNvPr>
          <p:cNvPicPr>
            <a:picLocks noChangeAspect="1"/>
          </p:cNvPicPr>
          <p:nvPr/>
        </p:nvPicPr>
        <p:blipFill>
          <a:blip r:embed="rId2"/>
          <a:stretch>
            <a:fillRect/>
          </a:stretch>
        </p:blipFill>
        <p:spPr>
          <a:xfrm>
            <a:off x="2032842" y="2225178"/>
            <a:ext cx="2632572" cy="2748938"/>
          </a:xfrm>
          <a:prstGeom prst="rect">
            <a:avLst/>
          </a:prstGeom>
        </p:spPr>
      </p:pic>
    </p:spTree>
    <p:extLst>
      <p:ext uri="{BB962C8B-B14F-4D97-AF65-F5344CB8AC3E}">
        <p14:creationId xmlns:p14="http://schemas.microsoft.com/office/powerpoint/2010/main" val="3944257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a:extLst>
              <a:ext uri="{FF2B5EF4-FFF2-40B4-BE49-F238E27FC236}">
                <a16:creationId xmlns:a16="http://schemas.microsoft.com/office/drawing/2014/main" id="{0B5A2858-B003-BD3E-7064-AC69ABE4B71F}"/>
              </a:ext>
            </a:extLst>
          </p:cNvPr>
          <p:cNvGraphicFramePr>
            <a:graphicFrameLocks noGrp="1"/>
          </p:cNvGraphicFramePr>
          <p:nvPr/>
        </p:nvGraphicFramePr>
        <p:xfrm>
          <a:off x="2399030" y="1569720"/>
          <a:ext cx="8244840" cy="3855720"/>
        </p:xfrm>
        <a:graphic>
          <a:graphicData uri="http://schemas.openxmlformats.org/drawingml/2006/table">
            <a:tbl>
              <a:tblPr rtl="1" firstRow="1" firstCol="1" bandRow="1"/>
              <a:tblGrid>
                <a:gridCol w="2682869">
                  <a:extLst>
                    <a:ext uri="{9D8B030D-6E8A-4147-A177-3AD203B41FA5}">
                      <a16:colId xmlns:a16="http://schemas.microsoft.com/office/drawing/2014/main" val="1162597383"/>
                    </a:ext>
                  </a:extLst>
                </a:gridCol>
                <a:gridCol w="5561971">
                  <a:extLst>
                    <a:ext uri="{9D8B030D-6E8A-4147-A177-3AD203B41FA5}">
                      <a16:colId xmlns:a16="http://schemas.microsoft.com/office/drawing/2014/main" val="459139576"/>
                    </a:ext>
                  </a:extLst>
                </a:gridCol>
              </a:tblGrid>
              <a:tr h="595260">
                <a:tc gridSpan="2">
                  <a:txBody>
                    <a:bodyPr/>
                    <a:lstStyle/>
                    <a:p>
                      <a:pPr algn="ctr" rtl="1">
                        <a:lnSpc>
                          <a:spcPct val="115000"/>
                        </a:lnSpc>
                        <a:spcAft>
                          <a:spcPts val="800"/>
                        </a:spcAft>
                      </a:pPr>
                      <a:r>
                        <a:rPr lang="ar-SA" sz="28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جدول المهام </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rtl="1"/>
                      <a:endParaRPr lang="ar-SA"/>
                    </a:p>
                  </a:txBody>
                  <a:tcPr/>
                </a:tc>
                <a:extLst>
                  <a:ext uri="{0D108BD9-81ED-4DB2-BD59-A6C34878D82A}">
                    <a16:rowId xmlns:a16="http://schemas.microsoft.com/office/drawing/2014/main" val="4127066210"/>
                  </a:ext>
                </a:extLst>
              </a:tr>
              <a:tr h="595260">
                <a:tc gridSpan="2">
                  <a:txBody>
                    <a:bodyPr/>
                    <a:lstStyle/>
                    <a:p>
                      <a:pPr algn="ctr" rtl="1">
                        <a:lnSpc>
                          <a:spcPct val="115000"/>
                        </a:lnSpc>
                        <a:spcAft>
                          <a:spcPts val="800"/>
                        </a:spcAft>
                      </a:pPr>
                      <a:r>
                        <a:rPr lang="ar-SA" sz="28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الهدف: إطلاق منتج رقمي خلال شهرين</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rtl="1"/>
                      <a:endParaRPr lang="ar-SA"/>
                    </a:p>
                  </a:txBody>
                  <a:tcPr/>
                </a:tc>
                <a:extLst>
                  <a:ext uri="{0D108BD9-81ED-4DB2-BD59-A6C34878D82A}">
                    <a16:rowId xmlns:a16="http://schemas.microsoft.com/office/drawing/2014/main" val="1567341115"/>
                  </a:ext>
                </a:extLst>
              </a:tr>
              <a:tr h="879420">
                <a:tc>
                  <a:txBody>
                    <a:bodyPr/>
                    <a:lstStyle/>
                    <a:p>
                      <a:pPr algn="r" rtl="1">
                        <a:lnSpc>
                          <a:spcPct val="115000"/>
                        </a:lnSpc>
                        <a:spcAft>
                          <a:spcPts val="800"/>
                        </a:spcAft>
                      </a:pPr>
                      <a:r>
                        <a:rPr lang="ar-SA" sz="2800" b="1" kern="100">
                          <a:effectLst/>
                          <a:latin typeface="Calibri" panose="020F0502020204030204" pitchFamily="34" charset="0"/>
                          <a:ea typeface="Calibri" panose="020F0502020204030204" pitchFamily="34" charset="0"/>
                          <a:cs typeface="Arial" panose="020B0604020202020204" pitchFamily="34" charset="0"/>
                        </a:rPr>
                        <a:t>الأسبوع 1: </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تحديد الفكرة وجمع التغذية الراجعة</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7239608"/>
                  </a:ext>
                </a:extLst>
              </a:tr>
              <a:tr h="595260">
                <a:tc>
                  <a:txBody>
                    <a:bodyPr/>
                    <a:lstStyle/>
                    <a:p>
                      <a:pPr algn="r" rtl="1">
                        <a:lnSpc>
                          <a:spcPct val="115000"/>
                        </a:lnSpc>
                        <a:spcAft>
                          <a:spcPts val="800"/>
                        </a:spcAft>
                      </a:pPr>
                      <a:r>
                        <a:rPr lang="ar-SA" sz="2800" b="1" kern="100">
                          <a:effectLst/>
                          <a:latin typeface="Calibri" panose="020F0502020204030204" pitchFamily="34" charset="0"/>
                          <a:ea typeface="Calibri" panose="020F0502020204030204" pitchFamily="34" charset="0"/>
                          <a:cs typeface="Arial" panose="020B0604020202020204" pitchFamily="34" charset="0"/>
                        </a:rPr>
                        <a:t>الأسبوع 2: </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كتابة المحتوى</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163058"/>
                  </a:ext>
                </a:extLst>
              </a:tr>
              <a:tr h="595260">
                <a:tc>
                  <a:txBody>
                    <a:bodyPr/>
                    <a:lstStyle/>
                    <a:p>
                      <a:pPr algn="r" rtl="1">
                        <a:lnSpc>
                          <a:spcPct val="115000"/>
                        </a:lnSpc>
                        <a:spcAft>
                          <a:spcPts val="800"/>
                        </a:spcAft>
                      </a:pPr>
                      <a:r>
                        <a:rPr lang="ar-SA" sz="2800" b="1" kern="100">
                          <a:effectLst/>
                          <a:latin typeface="Calibri" panose="020F0502020204030204" pitchFamily="34" charset="0"/>
                          <a:ea typeface="Calibri" panose="020F0502020204030204" pitchFamily="34" charset="0"/>
                          <a:cs typeface="Arial" panose="020B0604020202020204" pitchFamily="34" charset="0"/>
                        </a:rPr>
                        <a:t>الأسبوع 3: </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تصميم الشكل البصري</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5600342"/>
                  </a:ext>
                </a:extLst>
              </a:tr>
              <a:tr h="595260">
                <a:tc>
                  <a:txBody>
                    <a:bodyPr/>
                    <a:lstStyle/>
                    <a:p>
                      <a:pPr algn="r" rtl="1">
                        <a:lnSpc>
                          <a:spcPct val="115000"/>
                        </a:lnSpc>
                        <a:spcAft>
                          <a:spcPts val="800"/>
                        </a:spcAft>
                      </a:pPr>
                      <a:r>
                        <a:rPr lang="ar-SA" sz="2800" b="1" kern="100">
                          <a:effectLst/>
                          <a:latin typeface="Calibri" panose="020F0502020204030204" pitchFamily="34" charset="0"/>
                          <a:ea typeface="Calibri" panose="020F0502020204030204" pitchFamily="34" charset="0"/>
                          <a:cs typeface="Arial" panose="020B0604020202020204" pitchFamily="34" charset="0"/>
                        </a:rPr>
                        <a:t>الأسبوع 4: </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تجهيز منصة النشر</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479239"/>
                  </a:ext>
                </a:extLst>
              </a:tr>
            </a:tbl>
          </a:graphicData>
        </a:graphic>
      </p:graphicFrame>
    </p:spTree>
    <p:extLst>
      <p:ext uri="{BB962C8B-B14F-4D97-AF65-F5344CB8AC3E}">
        <p14:creationId xmlns:p14="http://schemas.microsoft.com/office/powerpoint/2010/main" val="1047373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2945AC96-6757-86FB-4084-2EF36EEB213D}"/>
              </a:ext>
            </a:extLst>
          </p:cNvPr>
          <p:cNvSpPr txBox="1"/>
          <p:nvPr/>
        </p:nvSpPr>
        <p:spPr>
          <a:xfrm>
            <a:off x="1905000" y="1066399"/>
            <a:ext cx="8991600" cy="3518592"/>
          </a:xfrm>
          <a:prstGeom prst="rect">
            <a:avLst/>
          </a:prstGeom>
          <a:noFill/>
        </p:spPr>
        <p:txBody>
          <a:bodyPr wrap="square">
            <a:spAutoFit/>
          </a:bodyPr>
          <a:lstStyle/>
          <a:p>
            <a:pPr algn="r" rtl="1">
              <a:lnSpc>
                <a:spcPct val="200000"/>
              </a:lnSpc>
              <a:spcAft>
                <a:spcPts val="800"/>
              </a:spcAft>
            </a:pPr>
            <a:r>
              <a:rPr lang="ar-SA" sz="2800" b="1" kern="1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نشاط تدريبي</a:t>
            </a:r>
            <a:r>
              <a:rPr lang="en-US" sz="2800" b="1" kern="1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200000"/>
              </a:lnSpc>
              <a:spcAft>
                <a:spcPts val="800"/>
              </a:spcAft>
            </a:pPr>
            <a:r>
              <a:rPr lang="en-US" sz="2800" b="1" kern="100" dirty="0">
                <a:effectLst/>
                <a:latin typeface="Segoe UI Emoji" panose="020B0502040204020203" pitchFamily="34" charset="0"/>
                <a:ea typeface="Calibri" panose="020F0502020204030204" pitchFamily="34" charset="0"/>
                <a:cs typeface="Segoe UI Emoji" panose="020B0502040204020203" pitchFamily="34" charset="0"/>
              </a:rPr>
              <a:t>✍️</a:t>
            </a:r>
            <a:r>
              <a:rPr lang="en-US" sz="2800" b="1" kern="100" dirty="0">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effectLst/>
                <a:latin typeface="Calibri" panose="020F0502020204030204" pitchFamily="34" charset="0"/>
                <a:ea typeface="Calibri" panose="020F0502020204030204" pitchFamily="34" charset="0"/>
                <a:cs typeface="Arial" panose="020B0604020202020204" pitchFamily="34" charset="0"/>
              </a:rPr>
              <a:t>اختر هدفًا ذكيًا من أهدافك</a:t>
            </a:r>
            <a:r>
              <a:rPr lang="en-US" sz="2800" b="1" kern="100" dirty="0">
                <a:effectLst/>
                <a:latin typeface="Calibri" panose="020F0502020204030204" pitchFamily="34" charset="0"/>
                <a:ea typeface="Calibri" panose="020F0502020204030204" pitchFamily="34" charset="0"/>
                <a:cs typeface="Arial" panose="020B0604020202020204" pitchFamily="34" charset="0"/>
              </a:rPr>
              <a:t>.</a:t>
            </a:r>
            <a:br>
              <a:rPr lang="en-US" sz="2800" b="1" kern="100" dirty="0">
                <a:effectLst/>
                <a:latin typeface="Calibri" panose="020F0502020204030204" pitchFamily="34" charset="0"/>
                <a:ea typeface="Calibri" panose="020F0502020204030204" pitchFamily="34" charset="0"/>
                <a:cs typeface="Arial" panose="020B0604020202020204" pitchFamily="34" charset="0"/>
              </a:rPr>
            </a:br>
            <a:r>
              <a:rPr lang="ar-SA" sz="2800" b="1" kern="100" dirty="0">
                <a:effectLst/>
                <a:latin typeface="Calibri" panose="020F0502020204030204" pitchFamily="34" charset="0"/>
                <a:ea typeface="Calibri" panose="020F0502020204030204" pitchFamily="34" charset="0"/>
                <a:cs typeface="Arial" panose="020B0604020202020204" pitchFamily="34" charset="0"/>
              </a:rPr>
              <a:t>قسّمه إلى 4 مراحل، ثم حوّل كل مرحلة إلى مهام أسبوعية</a:t>
            </a:r>
            <a:r>
              <a:rPr lang="en-US" sz="2800" b="1" kern="100" dirty="0">
                <a:effectLst/>
                <a:latin typeface="Calibri" panose="020F0502020204030204" pitchFamily="34" charset="0"/>
                <a:ea typeface="Calibri" panose="020F0502020204030204" pitchFamily="34" charset="0"/>
                <a:cs typeface="Arial" panose="020B0604020202020204" pitchFamily="34" charset="0"/>
              </a:rPr>
              <a:t>.</a:t>
            </a:r>
            <a:br>
              <a:rPr lang="en-US" sz="2800" b="1" kern="100" dirty="0">
                <a:effectLst/>
                <a:latin typeface="Calibri" panose="020F0502020204030204" pitchFamily="34" charset="0"/>
                <a:ea typeface="Calibri" panose="020F0502020204030204" pitchFamily="34" charset="0"/>
                <a:cs typeface="Arial" panose="020B0604020202020204" pitchFamily="34" charset="0"/>
              </a:rPr>
            </a:br>
            <a:r>
              <a:rPr lang="ar-SA" sz="2800" b="1" kern="100" dirty="0">
                <a:effectLst/>
                <a:latin typeface="Calibri" panose="020F0502020204030204" pitchFamily="34" charset="0"/>
                <a:ea typeface="Calibri" panose="020F0502020204030204" pitchFamily="34" charset="0"/>
                <a:cs typeface="Arial" panose="020B0604020202020204" pitchFamily="34" charset="0"/>
              </a:rPr>
              <a:t>ضعها في تقويمك أو تطبيق تنظيم المهام</a:t>
            </a:r>
            <a:r>
              <a:rPr lang="en-US" sz="2800" b="1" kern="100" dirty="0">
                <a:effectLst/>
                <a:latin typeface="Calibri" panose="020F0502020204030204" pitchFamily="34" charset="0"/>
                <a:ea typeface="Calibri" panose="020F0502020204030204" pitchFamily="34"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58029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41" name="Google Shape;741;p39"/>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ar-SA"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t>15</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2" name="Google Shape;742;p39"/>
          <p:cNvSpPr/>
          <p:nvPr/>
        </p:nvSpPr>
        <p:spPr>
          <a:xfrm>
            <a:off x="5280680" y="4117300"/>
            <a:ext cx="6659839" cy="1107996"/>
          </a:xfrm>
          <a:prstGeom prst="rect">
            <a:avLst/>
          </a:prstGeom>
          <a:noFill/>
          <a:ln>
            <a:noFill/>
          </a:ln>
        </p:spPr>
        <p:txBody>
          <a:bodyPr spcFirstLastPara="1" wrap="square" lIns="91425" tIns="45700" rIns="91425" bIns="45700" anchor="t" anchorCtr="0">
            <a:spAutoFit/>
          </a:bodyPr>
          <a:lstStyle/>
          <a:p>
            <a:pPr marL="0" marR="0" lvl="0" indent="0" algn="ctr" defTabSz="914400" rtl="1" eaLnBrk="1" fontAlgn="auto" latinLnBrk="0" hangingPunct="1">
              <a:lnSpc>
                <a:spcPct val="100000"/>
              </a:lnSpc>
              <a:spcBef>
                <a:spcPts val="0"/>
              </a:spcBef>
              <a:spcAft>
                <a:spcPts val="0"/>
              </a:spcAft>
              <a:buClr>
                <a:srgbClr val="000000"/>
              </a:buClr>
              <a:buSzPts val="6600"/>
              <a:buFont typeface="Calibri"/>
              <a:buNone/>
              <a:tabLst/>
              <a:defRPr/>
            </a:pPr>
            <a:endParaRPr kumimoji="0" sz="6600" b="1" i="0" u="none" strike="noStrike" kern="0" cap="none" spc="0" normalizeH="0" baseline="0" noProof="0">
              <a:ln>
                <a:noFill/>
              </a:ln>
              <a:solidFill>
                <a:srgbClr val="00B0F0"/>
              </a:solidFill>
              <a:effectLst/>
              <a:uLnTx/>
              <a:uFillTx/>
              <a:latin typeface="Sakkal Majalla"/>
              <a:ea typeface="Sakkal Majalla"/>
              <a:cs typeface="Sakkal Majalla"/>
              <a:sym typeface="Sakkal Majalla"/>
            </a:endParaRPr>
          </a:p>
        </p:txBody>
      </p:sp>
      <p:sp>
        <p:nvSpPr>
          <p:cNvPr id="743" name="Google Shape;743;p39"/>
          <p:cNvSpPr/>
          <p:nvPr/>
        </p:nvSpPr>
        <p:spPr>
          <a:xfrm>
            <a:off x="114300" y="2874367"/>
            <a:ext cx="8961120" cy="1107996"/>
          </a:xfrm>
          <a:prstGeom prst="rect">
            <a:avLst/>
          </a:prstGeom>
          <a:solidFill>
            <a:srgbClr val="548235"/>
          </a:solidFill>
          <a:ln>
            <a:noFill/>
          </a:ln>
        </p:spPr>
        <p:txBody>
          <a:bodyPr spcFirstLastPara="1" wrap="square" lIns="91425" tIns="45700" rIns="91425" bIns="45700" anchor="t" anchorCtr="0">
            <a:spAutoFit/>
          </a:bodyPr>
          <a:lstStyle/>
          <a:p>
            <a:pPr marL="0" marR="0" lvl="0" indent="0" algn="ctr" defTabSz="914400" rtl="1" eaLnBrk="1" fontAlgn="auto" latinLnBrk="0" hangingPunct="1">
              <a:lnSpc>
                <a:spcPct val="100000"/>
              </a:lnSpc>
              <a:spcBef>
                <a:spcPts val="0"/>
              </a:spcBef>
              <a:spcAft>
                <a:spcPts val="0"/>
              </a:spcAft>
              <a:buClr>
                <a:srgbClr val="FFFFFF"/>
              </a:buClr>
              <a:buSzPts val="6600"/>
              <a:buFont typeface="Sakkal Majalla"/>
              <a:buNone/>
              <a:tabLst/>
              <a:defRPr/>
            </a:pPr>
            <a:r>
              <a:rPr kumimoji="0" lang="ar-SA" sz="6600" b="1" i="0" u="none" strike="noStrike" kern="0" cap="none" spc="0" normalizeH="0" baseline="0" noProof="0">
                <a:ln>
                  <a:noFill/>
                </a:ln>
                <a:solidFill>
                  <a:srgbClr val="FFFFFF"/>
                </a:solidFill>
                <a:effectLst/>
                <a:uLnTx/>
                <a:uFillTx/>
                <a:latin typeface="Sakkal Majalla"/>
                <a:ea typeface="Sakkal Majalla"/>
                <a:cs typeface="Sakkal Majalla"/>
                <a:sym typeface="Sakkal Majalla"/>
              </a:rPr>
              <a:t>شكرا لاستماعكم وتفاعلكم </a:t>
            </a:r>
            <a:endParaRPr kumimoji="0" sz="6600" b="1" i="0" u="none" strike="noStrike" kern="0" cap="none" spc="0" normalizeH="0" baseline="0" noProof="0">
              <a:ln>
                <a:noFill/>
              </a:ln>
              <a:solidFill>
                <a:srgbClr val="FFFFFF"/>
              </a:solidFill>
              <a:effectLst/>
              <a:uLnTx/>
              <a:uFillTx/>
              <a:latin typeface="Sakkal Majalla"/>
              <a:ea typeface="Sakkal Majalla"/>
              <a:cs typeface="Sakkal Majalla"/>
              <a:sym typeface="Sakkal Majalla"/>
            </a:endParaRPr>
          </a:p>
        </p:txBody>
      </p:sp>
    </p:spTree>
    <p:extLst>
      <p:ext uri="{BB962C8B-B14F-4D97-AF65-F5344CB8AC3E}">
        <p14:creationId xmlns:p14="http://schemas.microsoft.com/office/powerpoint/2010/main" val="322623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
          <p:cNvSpPr/>
          <p:nvPr/>
        </p:nvSpPr>
        <p:spPr>
          <a:xfrm>
            <a:off x="6096000" y="0"/>
            <a:ext cx="6095999" cy="6858000"/>
          </a:xfrm>
          <a:prstGeom prst="rect">
            <a:avLst/>
          </a:prstGeom>
          <a:solidFill>
            <a:srgbClr val="54823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1"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3" name="Google Shape;383;p4"/>
          <p:cNvSpPr txBox="1"/>
          <p:nvPr/>
        </p:nvSpPr>
        <p:spPr>
          <a:xfrm>
            <a:off x="6362699" y="2274504"/>
            <a:ext cx="5331445" cy="1938952"/>
          </a:xfrm>
          <a:prstGeom prst="rect">
            <a:avLst/>
          </a:prstGeom>
          <a:noFill/>
          <a:ln>
            <a:noFill/>
          </a:ln>
        </p:spPr>
        <p:txBody>
          <a:bodyPr spcFirstLastPara="1" wrap="square" lIns="91425" tIns="45700" rIns="91425" bIns="45700" anchor="t" anchorCtr="0">
            <a:spAutoFit/>
          </a:bodyPr>
          <a:lstStyle/>
          <a:p>
            <a:pPr marR="0" lvl="0" algn="ctr" defTabSz="914400" rtl="1" eaLnBrk="1" fontAlgn="auto" latinLnBrk="0" hangingPunct="1">
              <a:lnSpc>
                <a:spcPct val="100000"/>
              </a:lnSpc>
              <a:spcBef>
                <a:spcPts val="0"/>
              </a:spcBef>
              <a:spcAft>
                <a:spcPts val="0"/>
              </a:spcAft>
              <a:buClr>
                <a:srgbClr val="FFFFFF"/>
              </a:buClr>
              <a:buSzPts val="6000"/>
              <a:tabLst/>
              <a:defRPr/>
            </a:pPr>
            <a:r>
              <a:rPr kumimoji="0" lang="ar-SA" sz="6000" b="0" i="0" u="none" strike="noStrike" kern="0" cap="none" spc="0" normalizeH="0" baseline="0" noProof="0" dirty="0">
                <a:ln>
                  <a:noFill/>
                </a:ln>
                <a:solidFill>
                  <a:srgbClr val="FFFFFF"/>
                </a:solidFill>
                <a:effectLst/>
                <a:uLnTx/>
                <a:uFillTx/>
                <a:latin typeface="Calibri"/>
                <a:ea typeface="Calibri"/>
                <a:cs typeface="Calibri"/>
                <a:sym typeface="Calibri"/>
              </a:rPr>
              <a:t>تكوين الرؤية والأهداف</a:t>
            </a:r>
          </a:p>
        </p:txBody>
      </p:sp>
      <p:pic>
        <p:nvPicPr>
          <p:cNvPr id="2" name="Picture 2" descr="Planing concept. To-do list and pencil. Time management, schedule, personal  study plan creation, scheduling. Stock Vector | Adobe Stock">
            <a:extLst>
              <a:ext uri="{FF2B5EF4-FFF2-40B4-BE49-F238E27FC236}">
                <a16:creationId xmlns:a16="http://schemas.microsoft.com/office/drawing/2014/main" id="{794F8D14-E670-4514-2EB2-E58A4F09EAA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4100">
                        <a14:foregroundMark x1="87900" y1="75700" x2="92700" y2="77100"/>
                        <a14:foregroundMark x1="91700" y1="77100" x2="94100" y2="77900"/>
                        <a14:backgroundMark x1="92700" y1="79700" x2="93800" y2="77800"/>
                        <a14:backgroundMark x1="93000" y1="80800" x2="94400" y2="75700"/>
                      </a14:backgroundRemoval>
                    </a14:imgEffect>
                  </a14:imgLayer>
                </a14:imgProps>
              </a:ext>
              <a:ext uri="{28A0092B-C50C-407E-A947-70E740481C1C}">
                <a14:useLocalDpi xmlns:a14="http://schemas.microsoft.com/office/drawing/2010/main" val="0"/>
              </a:ext>
            </a:extLst>
          </a:blip>
          <a:srcRect/>
          <a:stretch>
            <a:fillRect/>
          </a:stretch>
        </p:blipFill>
        <p:spPr bwMode="auto">
          <a:xfrm>
            <a:off x="1046604" y="1641514"/>
            <a:ext cx="4307594" cy="3833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50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5CE4E374-BE62-AEE2-F51F-064436FC98A2}"/>
              </a:ext>
            </a:extLst>
          </p:cNvPr>
          <p:cNvSpPr txBox="1"/>
          <p:nvPr/>
        </p:nvSpPr>
        <p:spPr>
          <a:xfrm>
            <a:off x="1645920" y="1062154"/>
            <a:ext cx="9875520" cy="4311245"/>
          </a:xfrm>
          <a:prstGeom prst="rect">
            <a:avLst/>
          </a:prstGeom>
          <a:noFill/>
        </p:spPr>
        <p:txBody>
          <a:bodyPr wrap="square">
            <a:spAutoFit/>
          </a:bodyPr>
          <a:lstStyle/>
          <a:p>
            <a:pPr algn="r" rtl="1">
              <a:lnSpc>
                <a:spcPct val="150000"/>
              </a:lnSpc>
              <a:spcAft>
                <a:spcPts val="800"/>
              </a:spcAft>
            </a:pPr>
            <a:r>
              <a:rPr lang="ar-SA" sz="2800" b="1" kern="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الرؤية:</a:t>
            </a:r>
            <a:endParaRPr lang="en-US" sz="28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800"/>
              </a:spcAft>
            </a:pPr>
            <a:r>
              <a:rPr lang="ar-SA" sz="2400" kern="0" dirty="0">
                <a:effectLst/>
                <a:latin typeface="Calibri" panose="020F0502020204030204" pitchFamily="34" charset="0"/>
                <a:ea typeface="Times New Roman" panose="02020603050405020304" pitchFamily="18" charset="0"/>
                <a:cs typeface="Times New Roman" panose="02020603050405020304" pitchFamily="18" charset="0"/>
              </a:rPr>
              <a:t>هي تصور واضح وطموح لمستقبلك خلال ٥ إلى ١٠ سنوات، تصف ما تريد أن تكون عليه وما تريد تحقيقه في حياتك.</a:t>
            </a:r>
            <a:r>
              <a:rPr lang="ar-SA" sz="2400" kern="100" dirty="0">
                <a:effectLst/>
                <a:latin typeface="Calibri" panose="020F0502020204030204" pitchFamily="34" charset="0"/>
                <a:ea typeface="Calibri" panose="020F0502020204030204" pitchFamily="34" charset="0"/>
                <a:cs typeface="Segoe UI Emoji" panose="020B0502040204020203" pitchFamily="34" charset="0"/>
              </a:rPr>
              <a:t> </a:t>
            </a:r>
          </a:p>
          <a:p>
            <a:pPr algn="r" rtl="1">
              <a:lnSpc>
                <a:spcPct val="150000"/>
              </a:lnSpc>
              <a:spcAft>
                <a:spcPts val="800"/>
              </a:spcAft>
            </a:pP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800"/>
              </a:spcAft>
            </a:pPr>
            <a:r>
              <a:rPr lang="ar-SA" sz="2400" b="1"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مثال</a:t>
            </a:r>
            <a:r>
              <a:rPr lang="en-US" sz="2400" b="1" kern="0" dirty="0">
                <a:solidFill>
                  <a:schemeClr val="accent6">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a:t>
            </a:r>
            <a:br>
              <a:rPr lang="en-US" sz="1800" kern="0" dirty="0">
                <a:effectLst/>
                <a:latin typeface="Times New Roman" panose="02020603050405020304" pitchFamily="18" charset="0"/>
                <a:ea typeface="Times New Roman" panose="02020603050405020304" pitchFamily="18" charset="0"/>
                <a:cs typeface="Arial" panose="020B0604020202020204" pitchFamily="34" charset="0"/>
              </a:rPr>
            </a:br>
            <a:r>
              <a:rPr lang="en-US" sz="1800" kern="0" dirty="0">
                <a:effectLst/>
                <a:latin typeface="Times New Roman" panose="02020603050405020304" pitchFamily="18" charset="0"/>
                <a:ea typeface="Times New Roman" panose="02020603050405020304" pitchFamily="18" charset="0"/>
                <a:cs typeface="Arial" panose="020B0604020202020204" pitchFamily="34" charset="0"/>
              </a:rPr>
              <a:t>"</a:t>
            </a:r>
            <a:r>
              <a:rPr lang="ar-SA" sz="2400" kern="0" dirty="0">
                <a:effectLst/>
                <a:latin typeface="Calibri" panose="020F0502020204030204" pitchFamily="34" charset="0"/>
                <a:ea typeface="Times New Roman" panose="02020603050405020304" pitchFamily="18" charset="0"/>
                <a:cs typeface="Times New Roman" panose="02020603050405020304" pitchFamily="18" charset="0"/>
              </a:rPr>
              <a:t>أمتلك مشروعًا ناجحًا في المنتجات الصحية، يعمل فيه فريق محترف، ويصل تأثيره لآلاف العملاء في الخليج</a:t>
            </a:r>
            <a:r>
              <a:rPr lang="en-US" sz="24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3794" name="Picture 2" descr="الفرق بين الرؤية والرسالة والهدف اذا سالت اى شخص عن خطته لتحقيق نجاحه او  حلمه او سالته هل لديه رؤية ورسالة وهدف سيقول لك بالتاكيد لدى فاذا سألته أن  يفرق بينهم لقالك">
            <a:extLst>
              <a:ext uri="{FF2B5EF4-FFF2-40B4-BE49-F238E27FC236}">
                <a16:creationId xmlns:a16="http://schemas.microsoft.com/office/drawing/2014/main" id="{810E7207-760F-4990-246F-0AA9C3095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030" y="2525674"/>
            <a:ext cx="1955780" cy="1806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925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42EF31BA-3E08-7D61-4229-614EB2DDB76F}"/>
              </a:ext>
            </a:extLst>
          </p:cNvPr>
          <p:cNvSpPr txBox="1"/>
          <p:nvPr/>
        </p:nvSpPr>
        <p:spPr>
          <a:xfrm>
            <a:off x="2075945" y="431658"/>
            <a:ext cx="9540240" cy="5491824"/>
          </a:xfrm>
          <a:prstGeom prst="rect">
            <a:avLst/>
          </a:prstGeom>
          <a:noFill/>
        </p:spPr>
        <p:txBody>
          <a:bodyPr wrap="square">
            <a:spAutoFit/>
          </a:bodyPr>
          <a:lstStyle/>
          <a:p>
            <a:pPr algn="r" rtl="1">
              <a:lnSpc>
                <a:spcPct val="150000"/>
              </a:lnSpc>
              <a:spcAft>
                <a:spcPts val="800"/>
              </a:spcAft>
            </a:pPr>
            <a:r>
              <a:rPr lang="ar-SA" sz="18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ar-SA" sz="3200" b="1" kern="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الرسالة:</a:t>
            </a:r>
            <a:endParaRPr lang="en-US" sz="32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800"/>
              </a:spcAft>
            </a:pPr>
            <a:r>
              <a:rPr lang="ar-SA" sz="3200" kern="0" dirty="0">
                <a:effectLst/>
                <a:latin typeface="Calibri" panose="020F0502020204030204" pitchFamily="34" charset="0"/>
                <a:ea typeface="Times New Roman" panose="02020603050405020304" pitchFamily="18" charset="0"/>
                <a:cs typeface="Times New Roman" panose="02020603050405020304" pitchFamily="18" charset="0"/>
              </a:rPr>
              <a:t>تعبّر عن "لماذا أفعل ما أفعل؟"، وهي الرابط بين قدراتك، شغفك، واحتياجات المجتمع من حولك</a:t>
            </a:r>
            <a:r>
              <a:rPr lang="en-US" sz="32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800"/>
              </a:spcAft>
            </a:pPr>
            <a:r>
              <a:rPr lang="ar-SA" sz="3200" b="1" kern="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800"/>
              </a:spcAft>
            </a:pPr>
            <a:r>
              <a:rPr lang="ar-SA" sz="3200" b="1"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مثال</a:t>
            </a:r>
            <a:r>
              <a:rPr lang="en-US" sz="3200" b="1" kern="0" dirty="0">
                <a:solidFill>
                  <a:schemeClr val="accent6">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a:t>
            </a:r>
            <a:br>
              <a:rPr lang="en-US" sz="3200" kern="0" dirty="0">
                <a:effectLst/>
                <a:latin typeface="Times New Roman" panose="02020603050405020304" pitchFamily="18" charset="0"/>
                <a:ea typeface="Times New Roman" panose="02020603050405020304" pitchFamily="18" charset="0"/>
                <a:cs typeface="Arial" panose="020B0604020202020204" pitchFamily="34" charset="0"/>
              </a:rPr>
            </a:br>
            <a:r>
              <a:rPr lang="en-US" sz="3200" kern="0" dirty="0">
                <a:effectLst/>
                <a:latin typeface="Times New Roman" panose="02020603050405020304" pitchFamily="18" charset="0"/>
                <a:ea typeface="Times New Roman" panose="02020603050405020304" pitchFamily="18" charset="0"/>
                <a:cs typeface="Arial" panose="020B0604020202020204" pitchFamily="34" charset="0"/>
              </a:rPr>
              <a:t>"</a:t>
            </a:r>
            <a:r>
              <a:rPr lang="ar-SA" sz="3200" kern="0" dirty="0">
                <a:effectLst/>
                <a:latin typeface="Calibri" panose="020F0502020204030204" pitchFamily="34" charset="0"/>
                <a:ea typeface="Times New Roman" panose="02020603050405020304" pitchFamily="18" charset="0"/>
                <a:cs typeface="Times New Roman" panose="02020603050405020304" pitchFamily="18" charset="0"/>
              </a:rPr>
              <a:t>أمتلك مشروعًا ناجحًا في المنتجات الصحية، يعمل فيه فريق محترف، ويصل تأثيره لآلاف العملاء في الخليج</a:t>
            </a:r>
            <a:r>
              <a:rPr lang="en-US" sz="32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9938" name="Picture 2" descr="الفرق بين الرؤية والرسالة والهدف اذا سالت اى شخص عن خطته لتحقيق نجاحه او  حلمه او سالته هل لديه رؤية ورسالة وهدف سيقول لك بالتاكيد لدى فاذا سألته أن  يفرق بينهم لقالك">
            <a:extLst>
              <a:ext uri="{FF2B5EF4-FFF2-40B4-BE49-F238E27FC236}">
                <a16:creationId xmlns:a16="http://schemas.microsoft.com/office/drawing/2014/main" id="{630003DB-C3EE-25E8-F41D-732005D1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815" y="934518"/>
            <a:ext cx="2200275"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16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a:extLst>
              <a:ext uri="{FF2B5EF4-FFF2-40B4-BE49-F238E27FC236}">
                <a16:creationId xmlns:a16="http://schemas.microsoft.com/office/drawing/2014/main" id="{A4EA1691-1186-1DCD-0129-9993FD03273E}"/>
              </a:ext>
            </a:extLst>
          </p:cNvPr>
          <p:cNvGraphicFramePr>
            <a:graphicFrameLocks noGrp="1"/>
          </p:cNvGraphicFramePr>
          <p:nvPr>
            <p:extLst>
              <p:ext uri="{D42A27DB-BD31-4B8C-83A1-F6EECF244321}">
                <p14:modId xmlns:p14="http://schemas.microsoft.com/office/powerpoint/2010/main" val="2779084016"/>
              </p:ext>
            </p:extLst>
          </p:nvPr>
        </p:nvGraphicFramePr>
        <p:xfrm>
          <a:off x="837247" y="1051559"/>
          <a:ext cx="10517505" cy="5000211"/>
        </p:xfrm>
        <a:graphic>
          <a:graphicData uri="http://schemas.openxmlformats.org/drawingml/2006/table">
            <a:tbl>
              <a:tblPr firstRow="1" firstCol="1" bandRow="1"/>
              <a:tblGrid>
                <a:gridCol w="3505835">
                  <a:extLst>
                    <a:ext uri="{9D8B030D-6E8A-4147-A177-3AD203B41FA5}">
                      <a16:colId xmlns:a16="http://schemas.microsoft.com/office/drawing/2014/main" val="3379714960"/>
                    </a:ext>
                  </a:extLst>
                </a:gridCol>
                <a:gridCol w="4343718">
                  <a:extLst>
                    <a:ext uri="{9D8B030D-6E8A-4147-A177-3AD203B41FA5}">
                      <a16:colId xmlns:a16="http://schemas.microsoft.com/office/drawing/2014/main" val="3527335260"/>
                    </a:ext>
                  </a:extLst>
                </a:gridCol>
                <a:gridCol w="2667952">
                  <a:extLst>
                    <a:ext uri="{9D8B030D-6E8A-4147-A177-3AD203B41FA5}">
                      <a16:colId xmlns:a16="http://schemas.microsoft.com/office/drawing/2014/main" val="4137061823"/>
                    </a:ext>
                  </a:extLst>
                </a:gridCol>
              </a:tblGrid>
              <a:tr h="802665">
                <a:tc>
                  <a:txBody>
                    <a:bodyPr/>
                    <a:lstStyle/>
                    <a:p>
                      <a:pPr algn="r" rtl="1">
                        <a:lnSpc>
                          <a:spcPct val="115000"/>
                        </a:lnSpc>
                        <a:spcAft>
                          <a:spcPts val="800"/>
                        </a:spcAft>
                      </a:pPr>
                      <a:r>
                        <a:rPr lang="ar-SA" sz="24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التخطيط العادي (التكتيكي)</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r" rtl="1">
                        <a:lnSpc>
                          <a:spcPct val="115000"/>
                        </a:lnSpc>
                        <a:spcAft>
                          <a:spcPts val="800"/>
                        </a:spcAft>
                      </a:pPr>
                      <a:r>
                        <a:rPr lang="ar-SA" sz="24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التخطيط الاستراتيجي</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r" rtl="1">
                        <a:lnSpc>
                          <a:spcPct val="115000"/>
                        </a:lnSpc>
                        <a:spcAft>
                          <a:spcPts val="800"/>
                        </a:spcAft>
                      </a:pPr>
                      <a:r>
                        <a:rPr lang="ar-SA" sz="24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الميزة</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584016848"/>
                  </a:ext>
                </a:extLst>
              </a:tr>
              <a:tr h="791280">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أهداف قصيرة المدى، رد فعل للمتغيرات اليومية</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kern="100" dirty="0">
                          <a:effectLst/>
                          <a:latin typeface="Calibri" panose="020F0502020204030204" pitchFamily="34" charset="0"/>
                          <a:ea typeface="Calibri" panose="020F0502020204030204" pitchFamily="34" charset="0"/>
                          <a:cs typeface="Arial" panose="020B0604020202020204" pitchFamily="34" charset="0"/>
                        </a:rPr>
                        <a:t>رؤية مستقبلية طويلة المدى، أهداف كبرى تقود القرارات</a:t>
                      </a:r>
                      <a:r>
                        <a:rPr lang="en-US" sz="2400" kern="100" dirty="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b="1" kern="100">
                          <a:effectLst/>
                          <a:latin typeface="Calibri" panose="020F0502020204030204" pitchFamily="34" charset="0"/>
                          <a:ea typeface="Calibri" panose="020F0502020204030204" pitchFamily="34" charset="0"/>
                          <a:cs typeface="Arial" panose="020B0604020202020204" pitchFamily="34" charset="0"/>
                        </a:rPr>
                        <a:t>التركيز</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6664532"/>
                  </a:ext>
                </a:extLst>
              </a:tr>
              <a:tr h="520134">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يومي، أسبوعي، شهري</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سنوي، 3-5 سنوات، أو مدى الحياة</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b="1" kern="100">
                          <a:effectLst/>
                          <a:latin typeface="Calibri" panose="020F0502020204030204" pitchFamily="34" charset="0"/>
                          <a:ea typeface="Calibri" panose="020F0502020204030204" pitchFamily="34" charset="0"/>
                          <a:cs typeface="Arial" panose="020B0604020202020204" pitchFamily="34" charset="0"/>
                        </a:rPr>
                        <a:t>النطاق الزمني</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8202880"/>
                  </a:ext>
                </a:extLst>
              </a:tr>
              <a:tr h="791280">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عالية، قابل للتعديل السريع</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أقل مرونة، يتطلب دراسة أعمق للتعديل، لكنه يوفر إطارًا ثابتًا</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b="1" kern="100">
                          <a:effectLst/>
                          <a:latin typeface="Calibri" panose="020F0502020204030204" pitchFamily="34" charset="0"/>
                          <a:ea typeface="Calibri" panose="020F0502020204030204" pitchFamily="34" charset="0"/>
                          <a:cs typeface="Arial" panose="020B0604020202020204" pitchFamily="34" charset="0"/>
                        </a:rPr>
                        <a:t>المرونة</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4672186"/>
                  </a:ext>
                </a:extLst>
              </a:tr>
              <a:tr h="1200064">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تنظيم المهام اليومية، إدارة المشاريع الصغيرة، حل المشكلات الفورية</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تحديد الاتجاه العام للحياة، المسار المهني والشخصي، الأهداف الكبرى</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b="1" kern="100">
                          <a:effectLst/>
                          <a:latin typeface="Calibri" panose="020F0502020204030204" pitchFamily="34" charset="0"/>
                          <a:ea typeface="Calibri" panose="020F0502020204030204" pitchFamily="34" charset="0"/>
                          <a:cs typeface="Arial" panose="020B0604020202020204" pitchFamily="34" charset="0"/>
                        </a:rPr>
                        <a:t>الاستخدام</a:t>
                      </a:r>
                      <a:endParaRPr lang="en-US" sz="24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881242"/>
                  </a:ext>
                </a:extLst>
              </a:tr>
              <a:tr h="791280">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إعداد قائمة مهام ليوم غد</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kern="100">
                          <a:effectLst/>
                          <a:latin typeface="Calibri" panose="020F0502020204030204" pitchFamily="34" charset="0"/>
                          <a:ea typeface="Calibri" panose="020F0502020204030204" pitchFamily="34" charset="0"/>
                          <a:cs typeface="Arial" panose="020B0604020202020204" pitchFamily="34" charset="0"/>
                        </a:rPr>
                        <a:t>تحديد هدف مهني كبير مثل منصب معين خلال 5 سنوات</a:t>
                      </a:r>
                      <a:r>
                        <a:rPr lang="en-US" sz="2400" kern="1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800"/>
                        </a:spcAft>
                      </a:pPr>
                      <a:r>
                        <a:rPr lang="ar-SA" sz="2400" b="1" kern="100" dirty="0">
                          <a:effectLst/>
                          <a:latin typeface="Calibri" panose="020F0502020204030204" pitchFamily="34" charset="0"/>
                          <a:ea typeface="Calibri" panose="020F0502020204030204" pitchFamily="34" charset="0"/>
                          <a:cs typeface="Arial" panose="020B0604020202020204" pitchFamily="34" charset="0"/>
                        </a:rPr>
                        <a:t>مثال</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4070791"/>
                  </a:ext>
                </a:extLst>
              </a:tr>
            </a:tbl>
          </a:graphicData>
        </a:graphic>
      </p:graphicFrame>
      <p:sp>
        <p:nvSpPr>
          <p:cNvPr id="3" name="مربع نص 2">
            <a:extLst>
              <a:ext uri="{FF2B5EF4-FFF2-40B4-BE49-F238E27FC236}">
                <a16:creationId xmlns:a16="http://schemas.microsoft.com/office/drawing/2014/main" id="{831F77F2-E52D-9118-8982-018D1D6D1D8E}"/>
              </a:ext>
            </a:extLst>
          </p:cNvPr>
          <p:cNvSpPr txBox="1"/>
          <p:nvPr/>
        </p:nvSpPr>
        <p:spPr>
          <a:xfrm>
            <a:off x="2775858" y="159899"/>
            <a:ext cx="6106884" cy="646331"/>
          </a:xfrm>
          <a:prstGeom prst="rect">
            <a:avLst/>
          </a:prstGeom>
          <a:noFill/>
        </p:spPr>
        <p:txBody>
          <a:bodyPr wrap="square">
            <a:spAutoFit/>
          </a:bodyPr>
          <a:lstStyle/>
          <a:p>
            <a:r>
              <a:rPr kumimoji="0" lang="ar-SA" sz="3600" b="0" i="0" u="none" strike="noStrike" kern="0" cap="none" spc="0" normalizeH="0" baseline="0" noProof="0" dirty="0">
                <a:ln>
                  <a:noFill/>
                </a:ln>
                <a:solidFill>
                  <a:schemeClr val="accent2">
                    <a:lumMod val="75000"/>
                  </a:schemeClr>
                </a:solidFill>
                <a:effectLst/>
                <a:uLnTx/>
                <a:uFillTx/>
                <a:latin typeface="Calibri"/>
                <a:ea typeface="Calibri"/>
                <a:cs typeface="Calibri"/>
                <a:sym typeface="Calibri"/>
              </a:rPr>
              <a:t>الفرق بين التخطيط العادي والاستراتيجي</a:t>
            </a:r>
            <a:endParaRPr lang="ar-SA" sz="3600" dirty="0">
              <a:solidFill>
                <a:schemeClr val="accent2">
                  <a:lumMod val="75000"/>
                </a:schemeClr>
              </a:solidFill>
            </a:endParaRPr>
          </a:p>
        </p:txBody>
      </p:sp>
    </p:spTree>
    <p:extLst>
      <p:ext uri="{BB962C8B-B14F-4D97-AF65-F5344CB8AC3E}">
        <p14:creationId xmlns:p14="http://schemas.microsoft.com/office/powerpoint/2010/main" val="1379657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1E2EA37F-326C-397E-5A14-C0D302F626A2}"/>
              </a:ext>
            </a:extLst>
          </p:cNvPr>
          <p:cNvSpPr txBox="1"/>
          <p:nvPr/>
        </p:nvSpPr>
        <p:spPr>
          <a:xfrm>
            <a:off x="1249680" y="463709"/>
            <a:ext cx="10683240" cy="5501634"/>
          </a:xfrm>
          <a:prstGeom prst="rect">
            <a:avLst/>
          </a:prstGeom>
          <a:noFill/>
        </p:spPr>
        <p:txBody>
          <a:bodyPr wrap="square">
            <a:spAutoFit/>
          </a:bodyPr>
          <a:lstStyle/>
          <a:p>
            <a:pPr algn="r" rtl="1">
              <a:lnSpc>
                <a:spcPct val="150000"/>
              </a:lnSpc>
              <a:spcAft>
                <a:spcPts val="800"/>
              </a:spcAft>
            </a:pPr>
            <a:r>
              <a:rPr lang="ar-SA" sz="2800" b="1" kern="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التمرين التطبيقي</a:t>
            </a:r>
            <a:r>
              <a:rPr lang="en-US" sz="2800" b="1" kern="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800"/>
              </a:spcAft>
              <a:buSzPts val="1000"/>
              <a:buFont typeface="Symbol" panose="05050102010706020507" pitchFamily="18" charset="2"/>
              <a:buChar char=""/>
              <a:tabLst>
                <a:tab pos="457200" algn="l"/>
              </a:tabLst>
            </a:pPr>
            <a:r>
              <a:rPr lang="ar-SA" sz="2800" b="1"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اكتب رؤيتك بجملة تبدأ بـ</a:t>
            </a:r>
            <a:r>
              <a:rPr lang="en-US" sz="2800" b="1" kern="0" dirty="0">
                <a:solidFill>
                  <a:schemeClr val="accent6">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a:t>
            </a:r>
            <a:b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b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أرى نفسي في المستقبل............................................</a:t>
            </a: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50000"/>
              </a:lnSpc>
              <a:spcAft>
                <a:spcPts val="800"/>
              </a:spcAft>
            </a:pPr>
            <a:r>
              <a:rPr lang="ar-SA" sz="2800"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مثال: </a:t>
            </a: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"أرى نفسي رائد أعمال رقمي يقدّم حلولًا مبتكرة تخدم المجتمع</a:t>
            </a: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buSzPts val="1000"/>
              <a:buFont typeface="Symbol" panose="05050102010706020507" pitchFamily="18" charset="2"/>
              <a:buChar char=""/>
              <a:tabLst>
                <a:tab pos="457200" algn="l"/>
              </a:tabLst>
            </a:pPr>
            <a:r>
              <a:rPr lang="ar-SA" sz="2800" b="1"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اكتب رسالتك بجملة تبدأ بـ</a:t>
            </a:r>
            <a:r>
              <a:rPr lang="en-US" sz="2800" b="1" kern="0" dirty="0">
                <a:solidFill>
                  <a:schemeClr val="accent6">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a:t>
            </a:r>
            <a:b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b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رسالتي أن أقدّم لـ [الفئة]، [الفائدة] من خلال [الوسيلة]</a:t>
            </a: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50000"/>
              </a:lnSpc>
              <a:spcAft>
                <a:spcPts val="800"/>
              </a:spcAft>
              <a:buSzPts val="1000"/>
              <a:buFont typeface="Symbol" panose="05050102010706020507" pitchFamily="18" charset="2"/>
              <a:buChar char=""/>
              <a:tabLst>
                <a:tab pos="457200" algn="l"/>
              </a:tabLst>
            </a:pPr>
            <a:r>
              <a:rPr lang="ar-SA" sz="2800"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مثال: </a:t>
            </a: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"رسالتي أن أقدم للمهتمين بالتطوير الذاتي محتوى عمليًا يغيّر حياتهم عبر دورات إلكترونية قصيرة</a:t>
            </a: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7092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4D799ABD-30E7-A1E7-56B3-7AECBCF29972}"/>
              </a:ext>
            </a:extLst>
          </p:cNvPr>
          <p:cNvSpPr txBox="1"/>
          <p:nvPr/>
        </p:nvSpPr>
        <p:spPr>
          <a:xfrm>
            <a:off x="1894113" y="1944268"/>
            <a:ext cx="9431383" cy="3805529"/>
          </a:xfrm>
          <a:prstGeom prst="rect">
            <a:avLst/>
          </a:prstGeom>
          <a:noFill/>
        </p:spPr>
        <p:txBody>
          <a:bodyPr wrap="square">
            <a:spAutoFit/>
          </a:bodyPr>
          <a:lstStyle/>
          <a:p>
            <a:pPr lvl="0" algn="r" rtl="1">
              <a:lnSpc>
                <a:spcPct val="115000"/>
              </a:lnSpc>
            </a:pPr>
            <a:r>
              <a:rPr lang="ar-SA" sz="3200" kern="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الأهداف:</a:t>
            </a:r>
            <a:endParaRPr lang="en-US" sz="3200"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Font typeface="Symbol" panose="05050102010706020507" pitchFamily="18" charset="2"/>
              <a:buChar char=""/>
            </a:pP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هي طريقة عملية لصياغة الأهداف بحيث تكون واضحة، قابلة للقياس، واقعية، مرتبطة بالرؤية، ومحددة بزمن</a:t>
            </a:r>
            <a: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SA" sz="2800" b="1" kern="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800"/>
              </a:spcAft>
              <a:buFont typeface="Symbol" panose="05050102010706020507" pitchFamily="18" charset="2"/>
              <a:buChar char=""/>
            </a:pPr>
            <a:r>
              <a:rPr lang="ar-SA" sz="2800" b="1" kern="0" dirty="0">
                <a:solidFill>
                  <a:schemeClr val="accent6">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مثال</a:t>
            </a:r>
            <a:r>
              <a:rPr lang="en-US" sz="2800" b="1" kern="0" dirty="0">
                <a:solidFill>
                  <a:schemeClr val="accent6">
                    <a:lumMod val="75000"/>
                  </a:schemeClr>
                </a:solidFill>
                <a:effectLst/>
                <a:latin typeface="Times New Roman" panose="02020603050405020304" pitchFamily="18" charset="0"/>
                <a:ea typeface="Times New Roman" panose="02020603050405020304" pitchFamily="18" charset="0"/>
                <a:cs typeface="Arial" panose="020B0604020202020204" pitchFamily="34" charset="0"/>
              </a:rPr>
              <a:t>:</a:t>
            </a:r>
            <a:br>
              <a:rPr lang="en-US" sz="2800" kern="0" dirty="0">
                <a:effectLst/>
                <a:latin typeface="Times New Roman" panose="02020603050405020304" pitchFamily="18" charset="0"/>
                <a:ea typeface="Times New Roman" panose="02020603050405020304" pitchFamily="18" charset="0"/>
                <a:cs typeface="Arial" panose="020B0604020202020204" pitchFamily="34" charset="0"/>
              </a:rPr>
            </a:b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أطلق أول منتج رقمي على منصة إلكترونية خلال 45 يومًا، وأصل إلى 100 عميل في أول 3 أشهر</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 name="Picture 2" descr="الفرق بين الرؤية والرسالة والهدف اذا سالت اى شخص عن خطته لتحقيق نجاحه او  حلمه او سالته هل لديه رؤية ورسالة وهدف سيقول لك بالتاكيد لدى فاذا سألته أن  يفرق بينهم لقالك">
            <a:extLst>
              <a:ext uri="{FF2B5EF4-FFF2-40B4-BE49-F238E27FC236}">
                <a16:creationId xmlns:a16="http://schemas.microsoft.com/office/drawing/2014/main" id="{3E4F9F25-E254-430F-E184-CD0063AFF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01" y="444661"/>
            <a:ext cx="2200275"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138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a:extLst>
              <a:ext uri="{FF2B5EF4-FFF2-40B4-BE49-F238E27FC236}">
                <a16:creationId xmlns:a16="http://schemas.microsoft.com/office/drawing/2014/main" id="{C70A216A-6180-A277-70DF-054E4CFD21F0}"/>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رسم تخطيطي 4">
            <a:extLst>
              <a:ext uri="{FF2B5EF4-FFF2-40B4-BE49-F238E27FC236}">
                <a16:creationId xmlns:a16="http://schemas.microsoft.com/office/drawing/2014/main" id="{9DBAA2F2-240D-87A3-12AE-8448B1DCB631}"/>
              </a:ext>
            </a:extLst>
          </p:cNvPr>
          <p:cNvGraphicFramePr/>
          <p:nvPr>
            <p:extLst>
              <p:ext uri="{D42A27DB-BD31-4B8C-83A1-F6EECF244321}">
                <p14:modId xmlns:p14="http://schemas.microsoft.com/office/powerpoint/2010/main" val="250790925"/>
              </p:ext>
            </p:extLst>
          </p:nvPr>
        </p:nvGraphicFramePr>
        <p:xfrm>
          <a:off x="1710267" y="1427552"/>
          <a:ext cx="960628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مربع نص 2">
            <a:extLst>
              <a:ext uri="{FF2B5EF4-FFF2-40B4-BE49-F238E27FC236}">
                <a16:creationId xmlns:a16="http://schemas.microsoft.com/office/drawing/2014/main" id="{B90BAE3B-745B-CEF7-5D40-472E7B5701A7}"/>
              </a:ext>
            </a:extLst>
          </p:cNvPr>
          <p:cNvSpPr txBox="1"/>
          <p:nvPr/>
        </p:nvSpPr>
        <p:spPr>
          <a:xfrm>
            <a:off x="3003550" y="536713"/>
            <a:ext cx="5541433" cy="707886"/>
          </a:xfrm>
          <a:prstGeom prst="rect">
            <a:avLst/>
          </a:prstGeom>
          <a:noFill/>
        </p:spPr>
        <p:txBody>
          <a:bodyPr wrap="square">
            <a:spAutoFit/>
          </a:bodyPr>
          <a:lstStyle/>
          <a:p>
            <a:r>
              <a:rPr kumimoji="0" lang="ar-SA" sz="4000" b="1" i="0" u="none" strike="noStrike" kern="0" cap="none" spc="0" normalizeH="0" baseline="0" noProof="0" dirty="0">
                <a:ln>
                  <a:noFill/>
                </a:ln>
                <a:solidFill>
                  <a:schemeClr val="accent6">
                    <a:lumMod val="75000"/>
                  </a:schemeClr>
                </a:solidFill>
                <a:effectLst/>
                <a:uLnTx/>
                <a:uFillTx/>
                <a:latin typeface="Calibri"/>
                <a:ea typeface="Calibri"/>
                <a:cs typeface="Calibri"/>
                <a:sym typeface="Calibri"/>
              </a:rPr>
              <a:t>خصائص الهدف الذكي</a:t>
            </a:r>
            <a:endParaRPr lang="ar-SA" sz="4000" b="1" dirty="0">
              <a:solidFill>
                <a:schemeClr val="accent6">
                  <a:lumMod val="75000"/>
                </a:schemeClr>
              </a:solidFill>
            </a:endParaRPr>
          </a:p>
        </p:txBody>
      </p:sp>
    </p:spTree>
    <p:extLst>
      <p:ext uri="{BB962C8B-B14F-4D97-AF65-F5344CB8AC3E}">
        <p14:creationId xmlns:p14="http://schemas.microsoft.com/office/powerpoint/2010/main" val="498786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5EE219B9-B6BC-5CE2-AECC-E06EB508D9A5}"/>
              </a:ext>
            </a:extLst>
          </p:cNvPr>
          <p:cNvSpPr txBox="1"/>
          <p:nvPr/>
        </p:nvSpPr>
        <p:spPr>
          <a:xfrm>
            <a:off x="2286000" y="1405369"/>
            <a:ext cx="9063990" cy="2023631"/>
          </a:xfrm>
          <a:prstGeom prst="rect">
            <a:avLst/>
          </a:prstGeom>
          <a:noFill/>
        </p:spPr>
        <p:txBody>
          <a:bodyPr wrap="square">
            <a:spAutoFit/>
          </a:bodyPr>
          <a:lstStyle/>
          <a:p>
            <a:pPr algn="r" rtl="1">
              <a:lnSpc>
                <a:spcPct val="200000"/>
              </a:lnSpc>
              <a:spcAft>
                <a:spcPts val="800"/>
              </a:spcAft>
            </a:pPr>
            <a:r>
              <a:rPr lang="ar-SA" sz="32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 مؤشرات الأداء الشخصية (</a:t>
            </a:r>
            <a:r>
              <a:rPr lang="en-US" sz="32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KPIs</a:t>
            </a:r>
            <a:r>
              <a:rPr lang="ar-SA" sz="3200" b="1"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a:t>
            </a:r>
            <a:endParaRPr lang="en-US" sz="3200" kern="1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200000"/>
              </a:lnSpc>
              <a:spcAft>
                <a:spcPts val="800"/>
              </a:spcAft>
            </a:pPr>
            <a:r>
              <a:rPr lang="ar-SA" sz="32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مقاييس رقمية تتابع بها تقدمك نحو هدف معين خلال فترة محددة</a:t>
            </a:r>
            <a:r>
              <a:rPr lang="en-US" sz="32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2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2" descr="تصنيفات التقييم وأنواعه لذوي الاحتياجات الخاصة - مركز مداد للدراسات والبحوث  التربوية">
            <a:extLst>
              <a:ext uri="{FF2B5EF4-FFF2-40B4-BE49-F238E27FC236}">
                <a16:creationId xmlns:a16="http://schemas.microsoft.com/office/drawing/2014/main" id="{BC3777AF-A23E-1F2B-DDF7-97F1A04E3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876" y="3657048"/>
            <a:ext cx="3635566" cy="2560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496939"/>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864</TotalTime>
  <Words>592</Words>
  <Application>Microsoft Office PowerPoint</Application>
  <PresentationFormat>شاشة عريضة</PresentationFormat>
  <Paragraphs>89</Paragraphs>
  <Slides>15</Slides>
  <Notes>4</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15</vt:i4>
      </vt:variant>
    </vt:vector>
  </HeadingPairs>
  <TitlesOfParts>
    <vt:vector size="22" baseType="lpstr">
      <vt:lpstr>Arial</vt:lpstr>
      <vt:lpstr>Calibri</vt:lpstr>
      <vt:lpstr>Sakkal Majalla</vt:lpstr>
      <vt:lpstr>Segoe UI Emoji</vt:lpstr>
      <vt:lpstr>Symbol</vt:lpstr>
      <vt:lpstr>Times New Roman</vt:lpstr>
      <vt:lpstr>1_Office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Wajdan Alenzi</dc:creator>
  <cp:lastModifiedBy>DELL</cp:lastModifiedBy>
  <cp:revision>8</cp:revision>
  <dcterms:created xsi:type="dcterms:W3CDTF">2025-06-23T06:38:35Z</dcterms:created>
  <dcterms:modified xsi:type="dcterms:W3CDTF">2025-09-09T10:48:25Z</dcterms:modified>
</cp:coreProperties>
</file>